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42"/>
  </p:notesMasterIdLst>
  <p:handoutMasterIdLst>
    <p:handoutMasterId r:id="rId43"/>
  </p:handoutMasterIdLst>
  <p:sldIdLst>
    <p:sldId id="354" r:id="rId2"/>
    <p:sldId id="259" r:id="rId3"/>
    <p:sldId id="260" r:id="rId4"/>
    <p:sldId id="342" r:id="rId5"/>
    <p:sldId id="335" r:id="rId6"/>
    <p:sldId id="336" r:id="rId7"/>
    <p:sldId id="337" r:id="rId8"/>
    <p:sldId id="338" r:id="rId9"/>
    <p:sldId id="339" r:id="rId10"/>
    <p:sldId id="340" r:id="rId11"/>
    <p:sldId id="341" r:id="rId12"/>
    <p:sldId id="343" r:id="rId13"/>
    <p:sldId id="344" r:id="rId14"/>
    <p:sldId id="345" r:id="rId15"/>
    <p:sldId id="290" r:id="rId16"/>
    <p:sldId id="291" r:id="rId17"/>
    <p:sldId id="292" r:id="rId18"/>
    <p:sldId id="321" r:id="rId19"/>
    <p:sldId id="346" r:id="rId20"/>
    <p:sldId id="313" r:id="rId21"/>
    <p:sldId id="263" r:id="rId22"/>
    <p:sldId id="265" r:id="rId23"/>
    <p:sldId id="266" r:id="rId24"/>
    <p:sldId id="268" r:id="rId25"/>
    <p:sldId id="267" r:id="rId26"/>
    <p:sldId id="269" r:id="rId27"/>
    <p:sldId id="273" r:id="rId28"/>
    <p:sldId id="294" r:id="rId29"/>
    <p:sldId id="347" r:id="rId30"/>
    <p:sldId id="348" r:id="rId31"/>
    <p:sldId id="349" r:id="rId32"/>
    <p:sldId id="350" r:id="rId33"/>
    <p:sldId id="275" r:id="rId34"/>
    <p:sldId id="351" r:id="rId35"/>
    <p:sldId id="276" r:id="rId36"/>
    <p:sldId id="270" r:id="rId37"/>
    <p:sldId id="352" r:id="rId38"/>
    <p:sldId id="279" r:id="rId39"/>
    <p:sldId id="353" r:id="rId40"/>
    <p:sldId id="288" r:id="rId41"/>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9999"/>
    <a:srgbClr val="3399FF"/>
    <a:srgbClr val="FF33CC"/>
    <a:srgbClr val="FF00FF"/>
    <a:srgbClr val="008000"/>
    <a:srgbClr val="CC9900"/>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497" autoAdjust="0"/>
  </p:normalViewPr>
  <p:slideViewPr>
    <p:cSldViewPr>
      <p:cViewPr varScale="1">
        <p:scale>
          <a:sx n="78" d="100"/>
          <a:sy n="78" d="100"/>
        </p:scale>
        <p:origin x="-1570"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sz="quarter" idx="1"/>
          </p:nvPr>
        </p:nvSpPr>
        <p:spPr>
          <a:xfrm>
            <a:off x="3978275" y="0"/>
            <a:ext cx="3043238" cy="465138"/>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5CA8CA30-7BDE-4EBC-93EB-570024024689}" type="datetimeFigureOut">
              <a:rPr lang="en-US"/>
              <a:pPr>
                <a:defRPr/>
              </a:pPr>
              <a:t>6/3/2013</a:t>
            </a:fld>
            <a:endParaRPr lang="en-US" dirty="0"/>
          </a:p>
        </p:txBody>
      </p:sp>
      <p:sp>
        <p:nvSpPr>
          <p:cNvPr id="4" name="Footer Placeholder 3"/>
          <p:cNvSpPr>
            <a:spLocks noGrp="1"/>
          </p:cNvSpPr>
          <p:nvPr>
            <p:ph type="ftr" sz="quarter" idx="2"/>
          </p:nvPr>
        </p:nvSpPr>
        <p:spPr>
          <a:xfrm>
            <a:off x="0" y="8842375"/>
            <a:ext cx="3043238" cy="46513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5" name="Slide Number Placeholder 4"/>
          <p:cNvSpPr>
            <a:spLocks noGrp="1"/>
          </p:cNvSpPr>
          <p:nvPr>
            <p:ph type="sldNum" sz="quarter" idx="3"/>
          </p:nvPr>
        </p:nvSpPr>
        <p:spPr>
          <a:xfrm>
            <a:off x="3978275" y="8842375"/>
            <a:ext cx="3043238" cy="465138"/>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B7A9784F-7835-4589-AC19-3BC2903B0152}" type="slidenum">
              <a:rPr lang="en-US"/>
              <a:pPr>
                <a:defRPr/>
              </a:pPr>
              <a:t>‹#›</a:t>
            </a:fld>
            <a:endParaRPr lang="en-US" dirty="0"/>
          </a:p>
        </p:txBody>
      </p:sp>
    </p:spTree>
    <p:extLst>
      <p:ext uri="{BB962C8B-B14F-4D97-AF65-F5344CB8AC3E}">
        <p14:creationId xmlns:p14="http://schemas.microsoft.com/office/powerpoint/2010/main" val="24085703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3324" tIns="46662" rIns="93324" bIns="46662"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78275" y="0"/>
            <a:ext cx="3043238" cy="465138"/>
          </a:xfrm>
          <a:prstGeom prst="rect">
            <a:avLst/>
          </a:prstGeom>
        </p:spPr>
        <p:txBody>
          <a:bodyPr vert="horz" lIns="93324" tIns="46662" rIns="93324" bIns="46662" rtlCol="0"/>
          <a:lstStyle>
            <a:lvl1pPr algn="r" fontAlgn="auto">
              <a:spcBef>
                <a:spcPts val="0"/>
              </a:spcBef>
              <a:spcAft>
                <a:spcPts val="0"/>
              </a:spcAft>
              <a:defRPr sz="1200" smtClean="0">
                <a:latin typeface="+mn-lt"/>
                <a:cs typeface="+mn-cs"/>
              </a:defRPr>
            </a:lvl1pPr>
          </a:lstStyle>
          <a:p>
            <a:pPr>
              <a:defRPr/>
            </a:pPr>
            <a:fld id="{DDCA635D-608D-461F-949E-8005A28053CC}" type="datetimeFigureOut">
              <a:rPr lang="en-US"/>
              <a:pPr>
                <a:defRPr/>
              </a:pPr>
              <a:t>6/3/2013</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pPr lvl="0"/>
            <a:endParaRPr lang="en-US" noProof="0" dirty="0"/>
          </a:p>
        </p:txBody>
      </p:sp>
      <p:sp>
        <p:nvSpPr>
          <p:cNvPr id="5" name="Notes Placeholder 4"/>
          <p:cNvSpPr>
            <a:spLocks noGrp="1"/>
          </p:cNvSpPr>
          <p:nvPr>
            <p:ph type="body" sz="quarter" idx="3"/>
          </p:nvPr>
        </p:nvSpPr>
        <p:spPr>
          <a:xfrm>
            <a:off x="701675" y="4421188"/>
            <a:ext cx="5619750" cy="4189412"/>
          </a:xfrm>
          <a:prstGeom prst="rect">
            <a:avLst/>
          </a:prstGeom>
        </p:spPr>
        <p:txBody>
          <a:bodyPr vert="horz" lIns="93324" tIns="46662" rIns="93324" bIns="46662"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42375"/>
            <a:ext cx="3043238" cy="465138"/>
          </a:xfrm>
          <a:prstGeom prst="rect">
            <a:avLst/>
          </a:prstGeom>
        </p:spPr>
        <p:txBody>
          <a:bodyPr vert="horz" lIns="93324" tIns="46662" rIns="93324" bIns="46662"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78275" y="8842375"/>
            <a:ext cx="3043238" cy="465138"/>
          </a:xfrm>
          <a:prstGeom prst="rect">
            <a:avLst/>
          </a:prstGeom>
        </p:spPr>
        <p:txBody>
          <a:bodyPr vert="horz" lIns="93324" tIns="46662" rIns="93324" bIns="46662" rtlCol="0" anchor="b"/>
          <a:lstStyle>
            <a:lvl1pPr algn="r" fontAlgn="auto">
              <a:spcBef>
                <a:spcPts val="0"/>
              </a:spcBef>
              <a:spcAft>
                <a:spcPts val="0"/>
              </a:spcAft>
              <a:defRPr sz="1200" smtClean="0">
                <a:latin typeface="+mn-lt"/>
                <a:cs typeface="+mn-cs"/>
              </a:defRPr>
            </a:lvl1pPr>
          </a:lstStyle>
          <a:p>
            <a:pPr>
              <a:defRPr/>
            </a:pPr>
            <a:fld id="{91ADAA6C-A3C0-4C62-A6E9-F75198549AF8}" type="slidenum">
              <a:rPr lang="en-US"/>
              <a:pPr>
                <a:defRPr/>
              </a:pPr>
              <a:t>‹#›</a:t>
            </a:fld>
            <a:endParaRPr lang="en-US" dirty="0"/>
          </a:p>
        </p:txBody>
      </p:sp>
    </p:spTree>
    <p:extLst>
      <p:ext uri="{BB962C8B-B14F-4D97-AF65-F5344CB8AC3E}">
        <p14:creationId xmlns:p14="http://schemas.microsoft.com/office/powerpoint/2010/main" val="254627584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266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70B8D6F-0175-4149-94C7-0D5CCEABCA39}" type="slidenum">
              <a:rPr lang="en-US">
                <a:cs typeface="Arial" charset="0"/>
              </a:rPr>
              <a:pPr fontAlgn="base">
                <a:spcBef>
                  <a:spcPct val="0"/>
                </a:spcBef>
                <a:spcAft>
                  <a:spcPct val="0"/>
                </a:spcAft>
              </a:pPr>
              <a:t>2</a:t>
            </a:fld>
            <a:endParaRPr lang="en-US" dirty="0">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p:cNvSpPr>
          <p:nvPr>
            <p:ph type="sldImg"/>
          </p:nvPr>
        </p:nvSpPr>
        <p:spPr bwMode="auto">
          <a:noFill/>
          <a:ln>
            <a:solidFill>
              <a:srgbClr val="000000"/>
            </a:solidFill>
            <a:miter lim="800000"/>
            <a:headEnd/>
            <a:tailEnd/>
          </a:ln>
        </p:spPr>
      </p:sp>
      <p:sp>
        <p:nvSpPr>
          <p:cNvPr id="634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z="1000" dirty="0" smtClean="0"/>
          </a:p>
        </p:txBody>
      </p:sp>
      <p:sp>
        <p:nvSpPr>
          <p:cNvPr id="634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255171C-F920-4935-859E-6FF4551B874E}" type="slidenum">
              <a:rPr lang="en-US">
                <a:cs typeface="Arial" charset="0"/>
              </a:rPr>
              <a:pPr fontAlgn="base">
                <a:spcBef>
                  <a:spcPct val="0"/>
                </a:spcBef>
                <a:spcAft>
                  <a:spcPct val="0"/>
                </a:spcAft>
              </a:pPr>
              <a:t>11</a:t>
            </a:fld>
            <a:endParaRPr lang="en-US" dirty="0">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p:cNvSpPr>
          <p:nvPr>
            <p:ph type="sldImg"/>
          </p:nvPr>
        </p:nvSpPr>
        <p:spPr bwMode="auto">
          <a:noFill/>
          <a:ln>
            <a:solidFill>
              <a:srgbClr val="000000"/>
            </a:solidFill>
            <a:miter lim="800000"/>
            <a:headEnd/>
            <a:tailEnd/>
          </a:ln>
        </p:spPr>
      </p:sp>
      <p:sp>
        <p:nvSpPr>
          <p:cNvPr id="634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z="1000" dirty="0" smtClean="0"/>
          </a:p>
        </p:txBody>
      </p:sp>
      <p:sp>
        <p:nvSpPr>
          <p:cNvPr id="634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255171C-F920-4935-859E-6FF4551B874E}" type="slidenum">
              <a:rPr lang="en-US">
                <a:cs typeface="Arial" charset="0"/>
              </a:rPr>
              <a:pPr fontAlgn="base">
                <a:spcBef>
                  <a:spcPct val="0"/>
                </a:spcBef>
                <a:spcAft>
                  <a:spcPct val="0"/>
                </a:spcAft>
              </a:pPr>
              <a:t>12</a:t>
            </a:fld>
            <a:endParaRPr lang="en-US" dirty="0">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p:cNvSpPr>
          <p:nvPr>
            <p:ph type="sldImg"/>
          </p:nvPr>
        </p:nvSpPr>
        <p:spPr bwMode="auto">
          <a:noFill/>
          <a:ln>
            <a:solidFill>
              <a:srgbClr val="000000"/>
            </a:solidFill>
            <a:miter lim="800000"/>
            <a:headEnd/>
            <a:tailEnd/>
          </a:ln>
        </p:spPr>
      </p:sp>
      <p:sp>
        <p:nvSpPr>
          <p:cNvPr id="634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z="1000" dirty="0" smtClean="0"/>
          </a:p>
        </p:txBody>
      </p:sp>
      <p:sp>
        <p:nvSpPr>
          <p:cNvPr id="634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255171C-F920-4935-859E-6FF4551B874E}" type="slidenum">
              <a:rPr lang="en-US">
                <a:cs typeface="Arial" charset="0"/>
              </a:rPr>
              <a:pPr fontAlgn="base">
                <a:spcBef>
                  <a:spcPct val="0"/>
                </a:spcBef>
                <a:spcAft>
                  <a:spcPct val="0"/>
                </a:spcAft>
              </a:pPr>
              <a:t>13</a:t>
            </a:fld>
            <a:endParaRPr lang="en-US" dirty="0">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p:cNvSpPr>
          <p:nvPr>
            <p:ph type="sldImg"/>
          </p:nvPr>
        </p:nvSpPr>
        <p:spPr bwMode="auto">
          <a:noFill/>
          <a:ln>
            <a:solidFill>
              <a:srgbClr val="000000"/>
            </a:solidFill>
            <a:miter lim="800000"/>
            <a:headEnd/>
            <a:tailEnd/>
          </a:ln>
        </p:spPr>
      </p:sp>
      <p:sp>
        <p:nvSpPr>
          <p:cNvPr id="634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z="1000" dirty="0" smtClean="0"/>
          </a:p>
        </p:txBody>
      </p:sp>
      <p:sp>
        <p:nvSpPr>
          <p:cNvPr id="634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255171C-F920-4935-859E-6FF4551B874E}" type="slidenum">
              <a:rPr lang="en-US">
                <a:cs typeface="Arial" charset="0"/>
              </a:rPr>
              <a:pPr fontAlgn="base">
                <a:spcBef>
                  <a:spcPct val="0"/>
                </a:spcBef>
                <a:spcAft>
                  <a:spcPct val="0"/>
                </a:spcAft>
              </a:pPr>
              <a:t>14</a:t>
            </a:fld>
            <a:endParaRPr lang="en-US" dirty="0">
              <a:cs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p:cNvSpPr>
          <p:nvPr>
            <p:ph type="sldImg"/>
          </p:nvPr>
        </p:nvSpPr>
        <p:spPr bwMode="auto">
          <a:noFill/>
          <a:ln>
            <a:solidFill>
              <a:srgbClr val="000000"/>
            </a:solidFill>
            <a:miter lim="800000"/>
            <a:headEnd/>
            <a:tailEnd/>
          </a:ln>
        </p:spPr>
      </p:sp>
      <p:sp>
        <p:nvSpPr>
          <p:cNvPr id="634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z="1000" dirty="0" smtClean="0"/>
          </a:p>
        </p:txBody>
      </p:sp>
      <p:sp>
        <p:nvSpPr>
          <p:cNvPr id="634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255171C-F920-4935-859E-6FF4551B874E}" type="slidenum">
              <a:rPr lang="en-US">
                <a:cs typeface="Arial" charset="0"/>
              </a:rPr>
              <a:pPr fontAlgn="base">
                <a:spcBef>
                  <a:spcPct val="0"/>
                </a:spcBef>
                <a:spcAft>
                  <a:spcPct val="0"/>
                </a:spcAft>
              </a:pPr>
              <a:t>15</a:t>
            </a:fld>
            <a:endParaRPr lang="en-US" dirty="0">
              <a:cs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fontAlgn="auto">
              <a:spcBef>
                <a:spcPts val="0"/>
              </a:spcBef>
              <a:spcAft>
                <a:spcPts val="0"/>
              </a:spcAft>
              <a:defRPr/>
            </a:pPr>
            <a:endParaRPr lang="en-US" dirty="0"/>
          </a:p>
        </p:txBody>
      </p:sp>
      <p:sp>
        <p:nvSpPr>
          <p:cNvPr id="6553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66EF578-7265-4A0A-9281-DD1FE39692E0}" type="slidenum">
              <a:rPr lang="en-US">
                <a:cs typeface="Arial" charset="0"/>
              </a:rPr>
              <a:pPr fontAlgn="base">
                <a:spcBef>
                  <a:spcPct val="0"/>
                </a:spcBef>
                <a:spcAft>
                  <a:spcPct val="0"/>
                </a:spcAft>
              </a:pPr>
              <a:t>16</a:t>
            </a:fld>
            <a:endParaRPr lang="en-US" dirty="0">
              <a:cs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p:cNvSpPr>
          <p:nvPr>
            <p:ph type="sldImg"/>
          </p:nvPr>
        </p:nvSpPr>
        <p:spPr bwMode="auto">
          <a:noFill/>
          <a:ln>
            <a:solidFill>
              <a:srgbClr val="000000"/>
            </a:solidFill>
            <a:miter lim="800000"/>
            <a:headEnd/>
            <a:tailEnd/>
          </a:ln>
        </p:spPr>
      </p:sp>
      <p:sp>
        <p:nvSpPr>
          <p:cNvPr id="696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696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D4ED7BA-F542-4A19-B6B3-83D8CDFFF605}" type="slidenum">
              <a:rPr lang="en-US">
                <a:cs typeface="Arial" charset="0"/>
              </a:rPr>
              <a:pPr fontAlgn="base">
                <a:spcBef>
                  <a:spcPct val="0"/>
                </a:spcBef>
                <a:spcAft>
                  <a:spcPct val="0"/>
                </a:spcAft>
              </a:pPr>
              <a:t>17</a:t>
            </a:fld>
            <a:endParaRPr lang="en-US" dirty="0">
              <a:cs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p:cNvSpPr>
          <p:nvPr>
            <p:ph type="sldImg"/>
          </p:nvPr>
        </p:nvSpPr>
        <p:spPr bwMode="auto">
          <a:noFill/>
          <a:ln>
            <a:solidFill>
              <a:srgbClr val="000000"/>
            </a:solidFill>
            <a:miter lim="800000"/>
            <a:headEnd/>
            <a:tailEnd/>
          </a:ln>
        </p:spPr>
      </p:sp>
      <p:sp>
        <p:nvSpPr>
          <p:cNvPr id="716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716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679E4E2-5F60-49E3-AE00-54C2A45C12A3}" type="slidenum">
              <a:rPr lang="en-US">
                <a:cs typeface="Arial" charset="0"/>
              </a:rPr>
              <a:pPr fontAlgn="base">
                <a:spcBef>
                  <a:spcPct val="0"/>
                </a:spcBef>
                <a:spcAft>
                  <a:spcPct val="0"/>
                </a:spcAft>
              </a:pPr>
              <a:t>18</a:t>
            </a:fld>
            <a:endParaRPr lang="en-US" dirty="0">
              <a:cs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p:cNvSpPr>
          <p:nvPr>
            <p:ph type="sldImg"/>
          </p:nvPr>
        </p:nvSpPr>
        <p:spPr bwMode="auto">
          <a:noFill/>
          <a:ln>
            <a:solidFill>
              <a:srgbClr val="000000"/>
            </a:solidFill>
            <a:miter lim="800000"/>
            <a:headEnd/>
            <a:tailEnd/>
          </a:ln>
        </p:spPr>
      </p:sp>
      <p:sp>
        <p:nvSpPr>
          <p:cNvPr id="634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634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255171C-F920-4935-859E-6FF4551B874E}" type="slidenum">
              <a:rPr lang="en-US">
                <a:cs typeface="Arial" charset="0"/>
              </a:rPr>
              <a:pPr fontAlgn="base">
                <a:spcBef>
                  <a:spcPct val="0"/>
                </a:spcBef>
                <a:spcAft>
                  <a:spcPct val="0"/>
                </a:spcAft>
              </a:pPr>
              <a:t>19</a:t>
            </a:fld>
            <a:endParaRPr lang="en-US" dirty="0">
              <a:cs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p:cNvSpPr>
          <p:nvPr>
            <p:ph type="sldImg"/>
          </p:nvPr>
        </p:nvSpPr>
        <p:spPr bwMode="auto">
          <a:noFill/>
          <a:ln>
            <a:solidFill>
              <a:srgbClr val="000000"/>
            </a:solidFill>
            <a:miter lim="800000"/>
            <a:headEnd/>
            <a:tailEnd/>
          </a:ln>
        </p:spPr>
      </p:sp>
      <p:sp>
        <p:nvSpPr>
          <p:cNvPr id="757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buFont typeface="Wingdings" pitchFamily="2" charset="2"/>
              <a:buNone/>
            </a:pPr>
            <a:endParaRPr lang="en-US" dirty="0" smtClean="0"/>
          </a:p>
        </p:txBody>
      </p:sp>
      <p:sp>
        <p:nvSpPr>
          <p:cNvPr id="757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AC6EDF7-3CAF-46B3-8424-7D9E256E87C8}" type="slidenum">
              <a:rPr lang="en-US">
                <a:cs typeface="Arial" charset="0"/>
              </a:rPr>
              <a:pPr fontAlgn="base">
                <a:spcBef>
                  <a:spcPct val="0"/>
                </a:spcBef>
                <a:spcAft>
                  <a:spcPct val="0"/>
                </a:spcAft>
              </a:pPr>
              <a:t>20</a:t>
            </a:fld>
            <a:endParaRPr lang="en-US" dirty="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p:cNvSpPr>
          <p:nvPr>
            <p:ph type="sldImg"/>
          </p:nvPr>
        </p:nvSpPr>
        <p:spPr bwMode="auto">
          <a:noFill/>
          <a:ln>
            <a:solidFill>
              <a:srgbClr val="000000"/>
            </a:solidFill>
            <a:miter lim="800000"/>
            <a:headEnd/>
            <a:tailEnd/>
          </a:ln>
        </p:spPr>
      </p:sp>
      <p:sp>
        <p:nvSpPr>
          <p:cNvPr id="5939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593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E1EE1A9-E41C-4301-B4FD-30D04B8643F4}" type="slidenum">
              <a:rPr lang="en-US">
                <a:cs typeface="Arial" charset="0"/>
              </a:rPr>
              <a:pPr fontAlgn="base">
                <a:spcBef>
                  <a:spcPct val="0"/>
                </a:spcBef>
                <a:spcAft>
                  <a:spcPct val="0"/>
                </a:spcAft>
              </a:pPr>
              <a:t>3</a:t>
            </a:fld>
            <a:endParaRPr lang="en-US" dirty="0">
              <a:cs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Slide Image Placeholder 1"/>
          <p:cNvSpPr>
            <a:spLocks noGrp="1" noRot="1" noChangeAspect="1"/>
          </p:cNvSpPr>
          <p:nvPr>
            <p:ph type="sldImg"/>
          </p:nvPr>
        </p:nvSpPr>
        <p:spPr bwMode="auto">
          <a:noFill/>
          <a:ln>
            <a:solidFill>
              <a:srgbClr val="000000"/>
            </a:solidFill>
            <a:miter lim="800000"/>
            <a:headEnd/>
            <a:tailEnd/>
          </a:ln>
        </p:spPr>
      </p:sp>
      <p:sp>
        <p:nvSpPr>
          <p:cNvPr id="8806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880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7B29C15-2E6A-4488-A1BD-0E41F780D9AD}" type="slidenum">
              <a:rPr lang="en-US">
                <a:cs typeface="Arial" charset="0"/>
              </a:rPr>
              <a:pPr fontAlgn="base">
                <a:spcBef>
                  <a:spcPct val="0"/>
                </a:spcBef>
                <a:spcAft>
                  <a:spcPct val="0"/>
                </a:spcAft>
              </a:pPr>
              <a:t>21</a:t>
            </a:fld>
            <a:endParaRPr lang="en-US" dirty="0">
              <a:cs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Slide Image Placeholder 1"/>
          <p:cNvSpPr>
            <a:spLocks noGrp="1" noRot="1" noChangeAspect="1"/>
          </p:cNvSpPr>
          <p:nvPr>
            <p:ph type="sldImg"/>
          </p:nvPr>
        </p:nvSpPr>
        <p:spPr bwMode="auto">
          <a:noFill/>
          <a:ln>
            <a:solidFill>
              <a:srgbClr val="000000"/>
            </a:solidFill>
            <a:miter lim="800000"/>
            <a:headEnd/>
            <a:tailEnd/>
          </a:ln>
        </p:spPr>
      </p:sp>
      <p:sp>
        <p:nvSpPr>
          <p:cNvPr id="901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901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E377525-56C7-45DB-8308-7DD52B7D67D0}" type="slidenum">
              <a:rPr lang="en-US">
                <a:cs typeface="Arial" charset="0"/>
              </a:rPr>
              <a:pPr fontAlgn="base">
                <a:spcBef>
                  <a:spcPct val="0"/>
                </a:spcBef>
                <a:spcAft>
                  <a:spcPct val="0"/>
                </a:spcAft>
              </a:pPr>
              <a:t>22</a:t>
            </a:fld>
            <a:endParaRPr lang="en-US" dirty="0">
              <a:cs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Slide Image Placeholder 1"/>
          <p:cNvSpPr>
            <a:spLocks noGrp="1" noRot="1" noChangeAspect="1"/>
          </p:cNvSpPr>
          <p:nvPr>
            <p:ph type="sldImg"/>
          </p:nvPr>
        </p:nvSpPr>
        <p:spPr bwMode="auto">
          <a:noFill/>
          <a:ln>
            <a:solidFill>
              <a:srgbClr val="000000"/>
            </a:solidFill>
            <a:miter lim="800000"/>
            <a:headEnd/>
            <a:tailEnd/>
          </a:ln>
        </p:spPr>
      </p:sp>
      <p:sp>
        <p:nvSpPr>
          <p:cNvPr id="921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921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03E8715-EB13-4251-BEFB-03AD5A436AEA}" type="slidenum">
              <a:rPr lang="en-US">
                <a:cs typeface="Arial" charset="0"/>
              </a:rPr>
              <a:pPr fontAlgn="base">
                <a:spcBef>
                  <a:spcPct val="0"/>
                </a:spcBef>
                <a:spcAft>
                  <a:spcPct val="0"/>
                </a:spcAft>
              </a:pPr>
              <a:t>23</a:t>
            </a:fld>
            <a:endParaRPr lang="en-US" dirty="0">
              <a:cs typeface="Arial"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Slide Image Placeholder 1"/>
          <p:cNvSpPr>
            <a:spLocks noGrp="1" noRot="1" noChangeAspect="1"/>
          </p:cNvSpPr>
          <p:nvPr>
            <p:ph type="sldImg"/>
          </p:nvPr>
        </p:nvSpPr>
        <p:spPr bwMode="auto">
          <a:noFill/>
          <a:ln>
            <a:solidFill>
              <a:srgbClr val="000000"/>
            </a:solidFill>
            <a:miter lim="800000"/>
            <a:headEnd/>
            <a:tailEnd/>
          </a:ln>
        </p:spPr>
      </p:sp>
      <p:sp>
        <p:nvSpPr>
          <p:cNvPr id="942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942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1DE3A0A-3F86-4C55-9DC9-50B79DB60DD8}" type="slidenum">
              <a:rPr lang="en-US">
                <a:cs typeface="Arial" charset="0"/>
              </a:rPr>
              <a:pPr fontAlgn="base">
                <a:spcBef>
                  <a:spcPct val="0"/>
                </a:spcBef>
                <a:spcAft>
                  <a:spcPct val="0"/>
                </a:spcAft>
              </a:pPr>
              <a:t>24</a:t>
            </a:fld>
            <a:endParaRPr lang="en-US" dirty="0">
              <a:cs typeface="Arial"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fontAlgn="auto">
              <a:spcBef>
                <a:spcPts val="0"/>
              </a:spcBef>
              <a:spcAft>
                <a:spcPts val="0"/>
              </a:spcAft>
              <a:defRPr/>
            </a:pPr>
            <a:endParaRPr lang="en-US" dirty="0"/>
          </a:p>
        </p:txBody>
      </p:sp>
      <p:sp>
        <p:nvSpPr>
          <p:cNvPr id="962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46278AF-6AF0-4C9D-9443-F0F65639A59C}" type="slidenum">
              <a:rPr lang="en-US">
                <a:cs typeface="Arial" charset="0"/>
              </a:rPr>
              <a:pPr fontAlgn="base">
                <a:spcBef>
                  <a:spcPct val="0"/>
                </a:spcBef>
                <a:spcAft>
                  <a:spcPct val="0"/>
                </a:spcAft>
              </a:pPr>
              <a:t>25</a:t>
            </a:fld>
            <a:endParaRPr lang="en-US" dirty="0">
              <a:cs typeface="Arial"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Slide Image Placeholder 1"/>
          <p:cNvSpPr>
            <a:spLocks noGrp="1" noRot="1" noChangeAspect="1"/>
          </p:cNvSpPr>
          <p:nvPr>
            <p:ph type="sldImg"/>
          </p:nvPr>
        </p:nvSpPr>
        <p:spPr bwMode="auto">
          <a:noFill/>
          <a:ln>
            <a:solidFill>
              <a:srgbClr val="000000"/>
            </a:solidFill>
            <a:miter lim="800000"/>
            <a:headEnd/>
            <a:tailEnd/>
          </a:ln>
        </p:spPr>
      </p:sp>
      <p:sp>
        <p:nvSpPr>
          <p:cNvPr id="983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983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6447D35-4847-4B80-9DF1-6C96EFD88C25}" type="slidenum">
              <a:rPr lang="en-US">
                <a:cs typeface="Arial" charset="0"/>
              </a:rPr>
              <a:pPr fontAlgn="base">
                <a:spcBef>
                  <a:spcPct val="0"/>
                </a:spcBef>
                <a:spcAft>
                  <a:spcPct val="0"/>
                </a:spcAft>
              </a:pPr>
              <a:t>26</a:t>
            </a:fld>
            <a:endParaRPr lang="en-US" dirty="0">
              <a:cs typeface="Arial"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Slide Image Placeholder 1"/>
          <p:cNvSpPr>
            <a:spLocks noGrp="1" noRot="1" noChangeAspect="1"/>
          </p:cNvSpPr>
          <p:nvPr>
            <p:ph type="sldImg"/>
          </p:nvPr>
        </p:nvSpPr>
        <p:spPr bwMode="auto">
          <a:noFill/>
          <a:ln>
            <a:solidFill>
              <a:srgbClr val="000000"/>
            </a:solidFill>
            <a:miter lim="800000"/>
            <a:headEnd/>
            <a:tailEnd/>
          </a:ln>
        </p:spPr>
      </p:sp>
      <p:sp>
        <p:nvSpPr>
          <p:cNvPr id="10240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1024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D4013CE-F04A-4FB8-8345-FA19D86AB3C0}" type="slidenum">
              <a:rPr lang="en-US">
                <a:cs typeface="Arial" charset="0"/>
              </a:rPr>
              <a:pPr fontAlgn="base">
                <a:spcBef>
                  <a:spcPct val="0"/>
                </a:spcBef>
                <a:spcAft>
                  <a:spcPct val="0"/>
                </a:spcAft>
              </a:pPr>
              <a:t>27</a:t>
            </a:fld>
            <a:endParaRPr lang="en-US" dirty="0">
              <a:cs typeface="Arial"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Slide Image Placeholder 1"/>
          <p:cNvSpPr>
            <a:spLocks noGrp="1" noRot="1" noChangeAspect="1"/>
          </p:cNvSpPr>
          <p:nvPr>
            <p:ph type="sldImg"/>
          </p:nvPr>
        </p:nvSpPr>
        <p:spPr bwMode="auto">
          <a:noFill/>
          <a:ln>
            <a:solidFill>
              <a:srgbClr val="000000"/>
            </a:solidFill>
            <a:miter lim="800000"/>
            <a:headEnd/>
            <a:tailEnd/>
          </a:ln>
        </p:spPr>
      </p:sp>
      <p:sp>
        <p:nvSpPr>
          <p:cNvPr id="10649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1064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336C74C-8A4F-435B-BDA0-174BC0ED7622}" type="slidenum">
              <a:rPr lang="en-US">
                <a:cs typeface="Arial" charset="0"/>
              </a:rPr>
              <a:pPr fontAlgn="base">
                <a:spcBef>
                  <a:spcPct val="0"/>
                </a:spcBef>
                <a:spcAft>
                  <a:spcPct val="0"/>
                </a:spcAft>
              </a:pPr>
              <a:t>28</a:t>
            </a:fld>
            <a:endParaRPr lang="en-US" dirty="0">
              <a:cs typeface="Arial"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Slide Image Placeholder 1"/>
          <p:cNvSpPr>
            <a:spLocks noGrp="1" noRot="1" noChangeAspect="1"/>
          </p:cNvSpPr>
          <p:nvPr>
            <p:ph type="sldImg"/>
          </p:nvPr>
        </p:nvSpPr>
        <p:spPr bwMode="auto">
          <a:noFill/>
          <a:ln>
            <a:solidFill>
              <a:srgbClr val="000000"/>
            </a:solidFill>
            <a:miter lim="800000"/>
            <a:headEnd/>
            <a:tailEnd/>
          </a:ln>
        </p:spPr>
      </p:sp>
      <p:sp>
        <p:nvSpPr>
          <p:cNvPr id="10649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1064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336C74C-8A4F-435B-BDA0-174BC0ED7622}" type="slidenum">
              <a:rPr lang="en-US">
                <a:cs typeface="Arial" charset="0"/>
              </a:rPr>
              <a:pPr fontAlgn="base">
                <a:spcBef>
                  <a:spcPct val="0"/>
                </a:spcBef>
                <a:spcAft>
                  <a:spcPct val="0"/>
                </a:spcAft>
              </a:pPr>
              <a:t>29</a:t>
            </a:fld>
            <a:endParaRPr lang="en-US" dirty="0">
              <a:cs typeface="Arial"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Slide Image Placeholder 1"/>
          <p:cNvSpPr>
            <a:spLocks noGrp="1" noRot="1" noChangeAspect="1"/>
          </p:cNvSpPr>
          <p:nvPr>
            <p:ph type="sldImg"/>
          </p:nvPr>
        </p:nvSpPr>
        <p:spPr bwMode="auto">
          <a:noFill/>
          <a:ln>
            <a:solidFill>
              <a:srgbClr val="000000"/>
            </a:solidFill>
            <a:miter lim="800000"/>
            <a:headEnd/>
            <a:tailEnd/>
          </a:ln>
        </p:spPr>
      </p:sp>
      <p:sp>
        <p:nvSpPr>
          <p:cNvPr id="10649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1064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336C74C-8A4F-435B-BDA0-174BC0ED7622}" type="slidenum">
              <a:rPr lang="en-US">
                <a:cs typeface="Arial" charset="0"/>
              </a:rPr>
              <a:pPr fontAlgn="base">
                <a:spcBef>
                  <a:spcPct val="0"/>
                </a:spcBef>
                <a:spcAft>
                  <a:spcPct val="0"/>
                </a:spcAft>
              </a:pPr>
              <a:t>30</a:t>
            </a:fld>
            <a:endParaRPr lang="en-US" dirty="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p:cNvSpPr>
          <p:nvPr>
            <p:ph type="sldImg"/>
          </p:nvPr>
        </p:nvSpPr>
        <p:spPr bwMode="auto">
          <a:noFill/>
          <a:ln>
            <a:solidFill>
              <a:srgbClr val="000000"/>
            </a:solidFill>
            <a:miter lim="800000"/>
            <a:headEnd/>
            <a:tailEnd/>
          </a:ln>
        </p:spPr>
      </p:sp>
      <p:sp>
        <p:nvSpPr>
          <p:cNvPr id="634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z="1000" dirty="0" smtClean="0"/>
          </a:p>
        </p:txBody>
      </p:sp>
      <p:sp>
        <p:nvSpPr>
          <p:cNvPr id="634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255171C-F920-4935-859E-6FF4551B874E}" type="slidenum">
              <a:rPr lang="en-US">
                <a:cs typeface="Arial" charset="0"/>
              </a:rPr>
              <a:pPr fontAlgn="base">
                <a:spcBef>
                  <a:spcPct val="0"/>
                </a:spcBef>
                <a:spcAft>
                  <a:spcPct val="0"/>
                </a:spcAft>
              </a:pPr>
              <a:t>4</a:t>
            </a:fld>
            <a:endParaRPr lang="en-US" dirty="0">
              <a:cs typeface="Arial"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Slide Image Placeholder 1"/>
          <p:cNvSpPr>
            <a:spLocks noGrp="1" noRot="1" noChangeAspect="1"/>
          </p:cNvSpPr>
          <p:nvPr>
            <p:ph type="sldImg"/>
          </p:nvPr>
        </p:nvSpPr>
        <p:spPr bwMode="auto">
          <a:noFill/>
          <a:ln>
            <a:solidFill>
              <a:srgbClr val="000000"/>
            </a:solidFill>
            <a:miter lim="800000"/>
            <a:headEnd/>
            <a:tailEnd/>
          </a:ln>
        </p:spPr>
      </p:sp>
      <p:sp>
        <p:nvSpPr>
          <p:cNvPr id="10649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1064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336C74C-8A4F-435B-BDA0-174BC0ED7622}" type="slidenum">
              <a:rPr lang="en-US">
                <a:cs typeface="Arial" charset="0"/>
              </a:rPr>
              <a:pPr fontAlgn="base">
                <a:spcBef>
                  <a:spcPct val="0"/>
                </a:spcBef>
                <a:spcAft>
                  <a:spcPct val="0"/>
                </a:spcAft>
              </a:pPr>
              <a:t>31</a:t>
            </a:fld>
            <a:endParaRPr lang="en-US" dirty="0">
              <a:cs typeface="Arial"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Slide Image Placeholder 1"/>
          <p:cNvSpPr>
            <a:spLocks noGrp="1" noRot="1" noChangeAspect="1"/>
          </p:cNvSpPr>
          <p:nvPr>
            <p:ph type="sldImg"/>
          </p:nvPr>
        </p:nvSpPr>
        <p:spPr bwMode="auto">
          <a:noFill/>
          <a:ln>
            <a:solidFill>
              <a:srgbClr val="000000"/>
            </a:solidFill>
            <a:miter lim="800000"/>
            <a:headEnd/>
            <a:tailEnd/>
          </a:ln>
        </p:spPr>
      </p:sp>
      <p:sp>
        <p:nvSpPr>
          <p:cNvPr id="10649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1064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336C74C-8A4F-435B-BDA0-174BC0ED7622}" type="slidenum">
              <a:rPr lang="en-US">
                <a:cs typeface="Arial" charset="0"/>
              </a:rPr>
              <a:pPr fontAlgn="base">
                <a:spcBef>
                  <a:spcPct val="0"/>
                </a:spcBef>
                <a:spcAft>
                  <a:spcPct val="0"/>
                </a:spcAft>
              </a:pPr>
              <a:t>32</a:t>
            </a:fld>
            <a:endParaRPr lang="en-US" dirty="0">
              <a:cs typeface="Arial"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Slide Image Placeholder 1"/>
          <p:cNvSpPr>
            <a:spLocks noGrp="1" noRot="1" noChangeAspect="1"/>
          </p:cNvSpPr>
          <p:nvPr>
            <p:ph type="sldImg"/>
          </p:nvPr>
        </p:nvSpPr>
        <p:spPr bwMode="auto">
          <a:noFill/>
          <a:ln>
            <a:solidFill>
              <a:srgbClr val="000000"/>
            </a:solidFill>
            <a:miter lim="800000"/>
            <a:headEnd/>
            <a:tailEnd/>
          </a:ln>
        </p:spPr>
      </p:sp>
      <p:sp>
        <p:nvSpPr>
          <p:cNvPr id="1146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1146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25BC1E5-01FF-40DF-B55A-7A64FB26FF8D}" type="slidenum">
              <a:rPr lang="en-US">
                <a:cs typeface="Arial" charset="0"/>
              </a:rPr>
              <a:pPr fontAlgn="base">
                <a:spcBef>
                  <a:spcPct val="0"/>
                </a:spcBef>
                <a:spcAft>
                  <a:spcPct val="0"/>
                </a:spcAft>
              </a:pPr>
              <a:t>33</a:t>
            </a:fld>
            <a:endParaRPr lang="en-US" dirty="0">
              <a:cs typeface="Arial"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Slide Image Placeholder 1"/>
          <p:cNvSpPr>
            <a:spLocks noGrp="1" noRot="1" noChangeAspect="1"/>
          </p:cNvSpPr>
          <p:nvPr>
            <p:ph type="sldImg"/>
          </p:nvPr>
        </p:nvSpPr>
        <p:spPr bwMode="auto">
          <a:noFill/>
          <a:ln>
            <a:solidFill>
              <a:srgbClr val="000000"/>
            </a:solidFill>
            <a:miter lim="800000"/>
            <a:headEnd/>
            <a:tailEnd/>
          </a:ln>
        </p:spPr>
      </p:sp>
      <p:sp>
        <p:nvSpPr>
          <p:cNvPr id="10649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1064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336C74C-8A4F-435B-BDA0-174BC0ED7622}" type="slidenum">
              <a:rPr lang="en-US">
                <a:cs typeface="Arial" charset="0"/>
              </a:rPr>
              <a:pPr fontAlgn="base">
                <a:spcBef>
                  <a:spcPct val="0"/>
                </a:spcBef>
                <a:spcAft>
                  <a:spcPct val="0"/>
                </a:spcAft>
              </a:pPr>
              <a:t>34</a:t>
            </a:fld>
            <a:endParaRPr lang="en-US" dirty="0">
              <a:cs typeface="Arial"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Slide Image Placeholder 1"/>
          <p:cNvSpPr>
            <a:spLocks noGrp="1" noRot="1" noChangeAspect="1"/>
          </p:cNvSpPr>
          <p:nvPr>
            <p:ph type="sldImg"/>
          </p:nvPr>
        </p:nvSpPr>
        <p:spPr bwMode="auto">
          <a:noFill/>
          <a:ln>
            <a:solidFill>
              <a:srgbClr val="000000"/>
            </a:solidFill>
            <a:miter lim="800000"/>
            <a:headEnd/>
            <a:tailEnd/>
          </a:ln>
        </p:spPr>
      </p:sp>
      <p:sp>
        <p:nvSpPr>
          <p:cNvPr id="1208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latin typeface="Arial Narrow" pitchFamily="34" charset="0"/>
            </a:endParaRPr>
          </a:p>
        </p:txBody>
      </p:sp>
      <p:sp>
        <p:nvSpPr>
          <p:cNvPr id="1208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F7E638F-297C-4B10-9CF8-D14D7BA1CBC5}" type="slidenum">
              <a:rPr lang="en-US">
                <a:cs typeface="Arial" charset="0"/>
              </a:rPr>
              <a:pPr fontAlgn="base">
                <a:spcBef>
                  <a:spcPct val="0"/>
                </a:spcBef>
                <a:spcAft>
                  <a:spcPct val="0"/>
                </a:spcAft>
              </a:pPr>
              <a:t>35</a:t>
            </a:fld>
            <a:endParaRPr lang="en-US" dirty="0">
              <a:cs typeface="Arial"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Slide Image Placeholder 1"/>
          <p:cNvSpPr>
            <a:spLocks noGrp="1" noRot="1" noChangeAspect="1"/>
          </p:cNvSpPr>
          <p:nvPr>
            <p:ph type="sldImg"/>
          </p:nvPr>
        </p:nvSpPr>
        <p:spPr bwMode="auto">
          <a:noFill/>
          <a:ln>
            <a:solidFill>
              <a:srgbClr val="000000"/>
            </a:solidFill>
            <a:miter lim="800000"/>
            <a:headEnd/>
            <a:tailEnd/>
          </a:ln>
        </p:spPr>
      </p:sp>
      <p:sp>
        <p:nvSpPr>
          <p:cNvPr id="1228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1228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CAA851C-1AC2-4567-BC21-331A96F52C83}" type="slidenum">
              <a:rPr lang="en-US">
                <a:cs typeface="Arial" charset="0"/>
              </a:rPr>
              <a:pPr fontAlgn="base">
                <a:spcBef>
                  <a:spcPct val="0"/>
                </a:spcBef>
                <a:spcAft>
                  <a:spcPct val="0"/>
                </a:spcAft>
              </a:pPr>
              <a:t>36</a:t>
            </a:fld>
            <a:endParaRPr lang="en-US" dirty="0">
              <a:cs typeface="Arial"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Slide Image Placeholder 1"/>
          <p:cNvSpPr>
            <a:spLocks noGrp="1" noRot="1" noChangeAspect="1"/>
          </p:cNvSpPr>
          <p:nvPr>
            <p:ph type="sldImg"/>
          </p:nvPr>
        </p:nvSpPr>
        <p:spPr bwMode="auto">
          <a:noFill/>
          <a:ln>
            <a:solidFill>
              <a:srgbClr val="000000"/>
            </a:solidFill>
            <a:miter lim="800000"/>
            <a:headEnd/>
            <a:tailEnd/>
          </a:ln>
        </p:spPr>
      </p:sp>
      <p:sp>
        <p:nvSpPr>
          <p:cNvPr id="1228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1228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CAA851C-1AC2-4567-BC21-331A96F52C83}" type="slidenum">
              <a:rPr lang="en-US">
                <a:cs typeface="Arial" charset="0"/>
              </a:rPr>
              <a:pPr fontAlgn="base">
                <a:spcBef>
                  <a:spcPct val="0"/>
                </a:spcBef>
                <a:spcAft>
                  <a:spcPct val="0"/>
                </a:spcAft>
              </a:pPr>
              <a:t>37</a:t>
            </a:fld>
            <a:endParaRPr lang="en-US" dirty="0">
              <a:cs typeface="Arial"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Slide Image Placeholder 1"/>
          <p:cNvSpPr>
            <a:spLocks noGrp="1" noRot="1" noChangeAspect="1"/>
          </p:cNvSpPr>
          <p:nvPr>
            <p:ph type="sldImg"/>
          </p:nvPr>
        </p:nvSpPr>
        <p:spPr bwMode="auto">
          <a:noFill/>
          <a:ln>
            <a:solidFill>
              <a:srgbClr val="000000"/>
            </a:solidFill>
            <a:miter lim="800000"/>
            <a:headEnd/>
            <a:tailEnd/>
          </a:ln>
        </p:spPr>
      </p:sp>
      <p:sp>
        <p:nvSpPr>
          <p:cNvPr id="13517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latin typeface="Arial Narrow" pitchFamily="34" charset="0"/>
            </a:endParaRPr>
          </a:p>
        </p:txBody>
      </p:sp>
      <p:sp>
        <p:nvSpPr>
          <p:cNvPr id="1351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54ADBA0-B748-4AB8-A4B3-905819631DE0}" type="slidenum">
              <a:rPr lang="en-US">
                <a:cs typeface="Arial" charset="0"/>
              </a:rPr>
              <a:pPr fontAlgn="base">
                <a:spcBef>
                  <a:spcPct val="0"/>
                </a:spcBef>
                <a:spcAft>
                  <a:spcPct val="0"/>
                </a:spcAft>
              </a:pPr>
              <a:t>38</a:t>
            </a:fld>
            <a:endParaRPr lang="en-US" dirty="0">
              <a:cs typeface="Arial"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Slide Image Placeholder 1"/>
          <p:cNvSpPr>
            <a:spLocks noGrp="1" noRot="1" noChangeAspect="1"/>
          </p:cNvSpPr>
          <p:nvPr>
            <p:ph type="sldImg"/>
          </p:nvPr>
        </p:nvSpPr>
        <p:spPr bwMode="auto">
          <a:noFill/>
          <a:ln>
            <a:solidFill>
              <a:srgbClr val="000000"/>
            </a:solidFill>
            <a:miter lim="800000"/>
            <a:headEnd/>
            <a:tailEnd/>
          </a:ln>
        </p:spPr>
      </p:sp>
      <p:sp>
        <p:nvSpPr>
          <p:cNvPr id="13517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latin typeface="Arial Narrow" pitchFamily="34" charset="0"/>
            </a:endParaRPr>
          </a:p>
        </p:txBody>
      </p:sp>
      <p:sp>
        <p:nvSpPr>
          <p:cNvPr id="1351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54ADBA0-B748-4AB8-A4B3-905819631DE0}" type="slidenum">
              <a:rPr lang="en-US">
                <a:cs typeface="Arial" charset="0"/>
              </a:rPr>
              <a:pPr fontAlgn="base">
                <a:spcBef>
                  <a:spcPct val="0"/>
                </a:spcBef>
                <a:spcAft>
                  <a:spcPct val="0"/>
                </a:spcAft>
              </a:pPr>
              <a:t>39</a:t>
            </a:fld>
            <a:endParaRPr lang="en-US" dirty="0">
              <a:cs typeface="Arial"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7" name="Slide Image Placeholder 1"/>
          <p:cNvSpPr>
            <a:spLocks noGrp="1" noRot="1" noChangeAspect="1"/>
          </p:cNvSpPr>
          <p:nvPr>
            <p:ph type="sldImg"/>
          </p:nvPr>
        </p:nvSpPr>
        <p:spPr bwMode="auto">
          <a:noFill/>
          <a:ln>
            <a:solidFill>
              <a:srgbClr val="000000"/>
            </a:solidFill>
            <a:miter lim="800000"/>
            <a:headEnd/>
            <a:tailEnd/>
          </a:ln>
        </p:spPr>
      </p:sp>
      <p:sp>
        <p:nvSpPr>
          <p:cNvPr id="1474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1474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A2AAB0F-653D-4DA4-9802-C42903049644}" type="slidenum">
              <a:rPr lang="en-US">
                <a:cs typeface="Arial" charset="0"/>
              </a:rPr>
              <a:pPr fontAlgn="base">
                <a:spcBef>
                  <a:spcPct val="0"/>
                </a:spcBef>
                <a:spcAft>
                  <a:spcPct val="0"/>
                </a:spcAft>
              </a:pPr>
              <a:t>40</a:t>
            </a:fld>
            <a:endParaRPr lang="en-US" dirty="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p:cNvSpPr>
          <p:nvPr>
            <p:ph type="sldImg"/>
          </p:nvPr>
        </p:nvSpPr>
        <p:spPr bwMode="auto">
          <a:noFill/>
          <a:ln>
            <a:solidFill>
              <a:srgbClr val="000000"/>
            </a:solidFill>
            <a:miter lim="800000"/>
            <a:headEnd/>
            <a:tailEnd/>
          </a:ln>
        </p:spPr>
      </p:sp>
      <p:sp>
        <p:nvSpPr>
          <p:cNvPr id="634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634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255171C-F920-4935-859E-6FF4551B874E}" type="slidenum">
              <a:rPr lang="en-US">
                <a:cs typeface="Arial" charset="0"/>
              </a:rPr>
              <a:pPr fontAlgn="base">
                <a:spcBef>
                  <a:spcPct val="0"/>
                </a:spcBef>
                <a:spcAft>
                  <a:spcPct val="0"/>
                </a:spcAft>
              </a:pPr>
              <a:t>5</a:t>
            </a:fld>
            <a:endParaRPr lang="en-US" dirty="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p:cNvSpPr>
          <p:nvPr>
            <p:ph type="sldImg"/>
          </p:nvPr>
        </p:nvSpPr>
        <p:spPr bwMode="auto">
          <a:noFill/>
          <a:ln>
            <a:solidFill>
              <a:srgbClr val="000000"/>
            </a:solidFill>
            <a:miter lim="800000"/>
            <a:headEnd/>
            <a:tailEnd/>
          </a:ln>
        </p:spPr>
      </p:sp>
      <p:sp>
        <p:nvSpPr>
          <p:cNvPr id="634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634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255171C-F920-4935-859E-6FF4551B874E}" type="slidenum">
              <a:rPr lang="en-US">
                <a:cs typeface="Arial" charset="0"/>
              </a:rPr>
              <a:pPr fontAlgn="base">
                <a:spcBef>
                  <a:spcPct val="0"/>
                </a:spcBef>
                <a:spcAft>
                  <a:spcPct val="0"/>
                </a:spcAft>
              </a:pPr>
              <a:t>6</a:t>
            </a:fld>
            <a:endParaRPr lang="en-US" dirty="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p:cNvSpPr>
          <p:nvPr>
            <p:ph type="sldImg"/>
          </p:nvPr>
        </p:nvSpPr>
        <p:spPr bwMode="auto">
          <a:noFill/>
          <a:ln>
            <a:solidFill>
              <a:srgbClr val="000000"/>
            </a:solidFill>
            <a:miter lim="800000"/>
            <a:headEnd/>
            <a:tailEnd/>
          </a:ln>
        </p:spPr>
      </p:sp>
      <p:sp>
        <p:nvSpPr>
          <p:cNvPr id="634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a:p>
            <a:pPr>
              <a:spcBef>
                <a:spcPct val="0"/>
              </a:spcBef>
            </a:pPr>
            <a:r>
              <a:rPr lang="en-US" sz="1000" dirty="0" smtClean="0"/>
              <a:t>regulations for Title I of GINA, which addresses the use of genetic information in health insurance.</a:t>
            </a:r>
          </a:p>
        </p:txBody>
      </p:sp>
      <p:sp>
        <p:nvSpPr>
          <p:cNvPr id="634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255171C-F920-4935-859E-6FF4551B874E}" type="slidenum">
              <a:rPr lang="en-US">
                <a:cs typeface="Arial" charset="0"/>
              </a:rPr>
              <a:pPr fontAlgn="base">
                <a:spcBef>
                  <a:spcPct val="0"/>
                </a:spcBef>
                <a:spcAft>
                  <a:spcPct val="0"/>
                </a:spcAft>
              </a:pPr>
              <a:t>7</a:t>
            </a:fld>
            <a:endParaRPr lang="en-US" dirty="0">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p:cNvSpPr>
          <p:nvPr>
            <p:ph type="sldImg"/>
          </p:nvPr>
        </p:nvSpPr>
        <p:spPr bwMode="auto">
          <a:noFill/>
          <a:ln>
            <a:solidFill>
              <a:srgbClr val="000000"/>
            </a:solidFill>
            <a:miter lim="800000"/>
            <a:headEnd/>
            <a:tailEnd/>
          </a:ln>
        </p:spPr>
      </p:sp>
      <p:sp>
        <p:nvSpPr>
          <p:cNvPr id="634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a:p>
            <a:pPr>
              <a:spcBef>
                <a:spcPct val="0"/>
              </a:spcBef>
            </a:pPr>
            <a:r>
              <a:rPr lang="en-US" sz="1000" dirty="0" smtClean="0"/>
              <a:t>regulations for Title I of GINA, which addresses the use of genetic information in health insurance.</a:t>
            </a:r>
          </a:p>
        </p:txBody>
      </p:sp>
      <p:sp>
        <p:nvSpPr>
          <p:cNvPr id="634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255171C-F920-4935-859E-6FF4551B874E}" type="slidenum">
              <a:rPr lang="en-US">
                <a:cs typeface="Arial" charset="0"/>
              </a:rPr>
              <a:pPr fontAlgn="base">
                <a:spcBef>
                  <a:spcPct val="0"/>
                </a:spcBef>
                <a:spcAft>
                  <a:spcPct val="0"/>
                </a:spcAft>
              </a:pPr>
              <a:t>8</a:t>
            </a:fld>
            <a:endParaRPr lang="en-US" dirty="0">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p:cNvSpPr>
          <p:nvPr>
            <p:ph type="sldImg"/>
          </p:nvPr>
        </p:nvSpPr>
        <p:spPr bwMode="auto">
          <a:noFill/>
          <a:ln>
            <a:solidFill>
              <a:srgbClr val="000000"/>
            </a:solidFill>
            <a:miter lim="800000"/>
            <a:headEnd/>
            <a:tailEnd/>
          </a:ln>
        </p:spPr>
      </p:sp>
      <p:sp>
        <p:nvSpPr>
          <p:cNvPr id="634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a:p>
            <a:pPr>
              <a:spcBef>
                <a:spcPct val="0"/>
              </a:spcBef>
            </a:pPr>
            <a:r>
              <a:rPr lang="en-US" sz="1000" dirty="0" smtClean="0"/>
              <a:t>regulations for Title I of GINA, which addresses the use of genetic information in health insurance.</a:t>
            </a:r>
          </a:p>
        </p:txBody>
      </p:sp>
      <p:sp>
        <p:nvSpPr>
          <p:cNvPr id="634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255171C-F920-4935-859E-6FF4551B874E}" type="slidenum">
              <a:rPr lang="en-US">
                <a:cs typeface="Arial" charset="0"/>
              </a:rPr>
              <a:pPr fontAlgn="base">
                <a:spcBef>
                  <a:spcPct val="0"/>
                </a:spcBef>
                <a:spcAft>
                  <a:spcPct val="0"/>
                </a:spcAft>
              </a:pPr>
              <a:t>9</a:t>
            </a:fld>
            <a:endParaRPr lang="en-US" dirty="0">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p:cNvSpPr>
          <p:nvPr>
            <p:ph type="sldImg"/>
          </p:nvPr>
        </p:nvSpPr>
        <p:spPr bwMode="auto">
          <a:noFill/>
          <a:ln>
            <a:solidFill>
              <a:srgbClr val="000000"/>
            </a:solidFill>
            <a:miter lim="800000"/>
            <a:headEnd/>
            <a:tailEnd/>
          </a:ln>
        </p:spPr>
      </p:sp>
      <p:sp>
        <p:nvSpPr>
          <p:cNvPr id="634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z="1000" dirty="0" smtClean="0"/>
          </a:p>
        </p:txBody>
      </p:sp>
      <p:sp>
        <p:nvSpPr>
          <p:cNvPr id="634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255171C-F920-4935-859E-6FF4551B874E}" type="slidenum">
              <a:rPr lang="en-US">
                <a:cs typeface="Arial" charset="0"/>
              </a:rPr>
              <a:pPr fontAlgn="base">
                <a:spcBef>
                  <a:spcPct val="0"/>
                </a:spcBef>
                <a:spcAft>
                  <a:spcPct val="0"/>
                </a:spcAft>
              </a:pPr>
              <a:t>10</a:t>
            </a:fld>
            <a:endParaRPr lang="en-US" dirty="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2"/>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23"/>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24"/>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25"/>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Rectangle 26"/>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useBgFill="1">
        <p:nvSpPr>
          <p:cNvPr id="11" name="Rounded Rectangle 29"/>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useBgFill="1">
        <p:nvSpPr>
          <p:cNvPr id="12" name="Rounded Rectangle 30"/>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3" name="Rectangle 6"/>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ectangle 9"/>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Rectangle 10"/>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Rectangle 18"/>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n-US" smtClean="0"/>
              <a:t>Click to edit Master title style</a:t>
            </a:r>
            <a:endParaRPr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7" name="Date Placeholder 27"/>
          <p:cNvSpPr>
            <a:spLocks noGrp="1"/>
          </p:cNvSpPr>
          <p:nvPr>
            <p:ph type="dt" sz="half" idx="10"/>
          </p:nvPr>
        </p:nvSpPr>
        <p:spPr>
          <a:xfrm>
            <a:off x="6705600" y="4206875"/>
            <a:ext cx="960438" cy="457200"/>
          </a:xfrm>
        </p:spPr>
        <p:txBody>
          <a:bodyPr/>
          <a:lstStyle>
            <a:lvl1pPr>
              <a:defRPr/>
            </a:lvl1pPr>
          </a:lstStyle>
          <a:p>
            <a:pPr>
              <a:defRPr/>
            </a:pPr>
            <a:fld id="{ACA4393C-D3EC-466F-BD79-AC332D40CF10}" type="datetimeFigureOut">
              <a:rPr lang="en-US"/>
              <a:pPr>
                <a:defRPr/>
              </a:pPr>
              <a:t>6/3/2013</a:t>
            </a:fld>
            <a:endParaRPr lang="en-US" dirty="0"/>
          </a:p>
        </p:txBody>
      </p:sp>
      <p:sp>
        <p:nvSpPr>
          <p:cNvPr id="18" name="Footer Placeholder 16"/>
          <p:cNvSpPr>
            <a:spLocks noGrp="1"/>
          </p:cNvSpPr>
          <p:nvPr>
            <p:ph type="ftr" sz="quarter" idx="11"/>
          </p:nvPr>
        </p:nvSpPr>
        <p:spPr>
          <a:xfrm>
            <a:off x="5410200" y="4205288"/>
            <a:ext cx="1295400" cy="457200"/>
          </a:xfrm>
        </p:spPr>
        <p:txBody>
          <a:bodyPr/>
          <a:lstStyle>
            <a:lvl1pPr>
              <a:defRPr/>
            </a:lvl1pPr>
          </a:lstStyle>
          <a:p>
            <a:pPr>
              <a:defRPr/>
            </a:pPr>
            <a:endParaRPr lang="en-US" dirty="0"/>
          </a:p>
        </p:txBody>
      </p:sp>
      <p:sp>
        <p:nvSpPr>
          <p:cNvPr id="19" name="Slide Number Placeholder 28"/>
          <p:cNvSpPr>
            <a:spLocks noGrp="1"/>
          </p:cNvSpPr>
          <p:nvPr>
            <p:ph type="sldNum" sz="quarter" idx="12"/>
          </p:nvPr>
        </p:nvSpPr>
        <p:spPr>
          <a:xfrm>
            <a:off x="8320088" y="1588"/>
            <a:ext cx="747712" cy="365125"/>
          </a:xfrm>
        </p:spPr>
        <p:txBody>
          <a:bodyPr/>
          <a:lstStyle>
            <a:lvl1pPr algn="r">
              <a:defRPr sz="1800" smtClean="0">
                <a:solidFill>
                  <a:schemeClr val="bg1"/>
                </a:solidFill>
              </a:defRPr>
            </a:lvl1pPr>
          </a:lstStyle>
          <a:p>
            <a:pPr>
              <a:defRPr/>
            </a:pPr>
            <a:fld id="{E7039C6A-26E9-4D25-85D5-53B6E969A443}" type="slidenum">
              <a:rPr lang="en-US"/>
              <a:pPr>
                <a:defRPr/>
              </a:pPr>
              <a:t>‹#›</a:t>
            </a:fld>
            <a:endParaRPr lang="en-US" dirty="0"/>
          </a:p>
        </p:txBody>
      </p:sp>
    </p:spTree>
  </p:cSld>
  <p:clrMapOvr>
    <a:masterClrMapping/>
  </p:clrMapOvr>
  <p:transition spd="slow">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4EE0E60D-102B-4C2B-A65D-AA354F621A7F}" type="datetimeFigureOut">
              <a:rPr lang="en-US"/>
              <a:pPr>
                <a:defRPr/>
              </a:pPr>
              <a:t>6/3/2013</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2D2C74B0-BC39-4D7D-BB7C-D50BB3B234D6}" type="slidenum">
              <a:rPr lang="en-US"/>
              <a:pPr>
                <a:defRPr/>
              </a:pPr>
              <a:t>‹#›</a:t>
            </a:fld>
            <a:endParaRPr lang="en-US" dirty="0"/>
          </a:p>
        </p:txBody>
      </p:sp>
    </p:spTree>
  </p:cSld>
  <p:clrMapOvr>
    <a:masterClrMapping/>
  </p:clrMapOvr>
  <p:transition spd="slow">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35B05980-B00E-41B0-82F7-E651E757EE79}" type="datetimeFigureOut">
              <a:rPr lang="en-US"/>
              <a:pPr>
                <a:defRPr/>
              </a:pPr>
              <a:t>6/3/2013</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52419389-666B-4813-A0A2-0F65AC74EB10}" type="slidenum">
              <a:rPr lang="en-US"/>
              <a:pPr>
                <a:defRPr/>
              </a:pPr>
              <a:t>‹#›</a:t>
            </a:fld>
            <a:endParaRPr lang="en-US" dirty="0"/>
          </a:p>
        </p:txBody>
      </p:sp>
    </p:spTree>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CE98B380-8A1D-4AB1-A769-B8E807E3CC9A}" type="datetimeFigureOut">
              <a:rPr lang="en-US"/>
              <a:pPr>
                <a:defRPr/>
              </a:pPr>
              <a:t>6/3/2013</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D2149EED-DF66-49D6-83CF-706CACC16621}" type="slidenum">
              <a:rPr lang="en-US"/>
              <a:pPr>
                <a:defRPr/>
              </a:pPr>
              <a:t>‹#›</a:t>
            </a:fld>
            <a:endParaRPr lang="en-US" dirty="0"/>
          </a:p>
        </p:txBody>
      </p:sp>
    </p:spTree>
  </p:cSld>
  <p:clrMapOvr>
    <a:masterClrMapping/>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13"/>
          <p:cNvSpPr>
            <a:spLocks noGrp="1"/>
          </p:cNvSpPr>
          <p:nvPr>
            <p:ph type="dt" sz="half" idx="10"/>
          </p:nvPr>
        </p:nvSpPr>
        <p:spPr/>
        <p:txBody>
          <a:bodyPr/>
          <a:lstStyle>
            <a:lvl1pPr>
              <a:defRPr/>
            </a:lvl1pPr>
          </a:lstStyle>
          <a:p>
            <a:pPr>
              <a:defRPr/>
            </a:pPr>
            <a:fld id="{2623B985-C470-431C-8B3C-3955EA4C2ABA}" type="datetimeFigureOut">
              <a:rPr lang="en-US"/>
              <a:pPr>
                <a:defRPr/>
              </a:pPr>
              <a:t>6/3/2013</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8B5815DA-3F37-4044-AE1F-8C19AEA7A7B7}" type="slidenum">
              <a:rPr lang="en-US"/>
              <a:pPr>
                <a:defRPr/>
              </a:pPr>
              <a:t>‹#›</a:t>
            </a:fld>
            <a:endParaRPr lang="en-US" dirty="0"/>
          </a:p>
        </p:txBody>
      </p:sp>
    </p:spTree>
  </p:cSld>
  <p:clrMapOvr>
    <a:masterClrMapping/>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0BC49EB0-F5BD-4B48-A1F1-D39DBCA81B30}" type="datetimeFigureOut">
              <a:rPr lang="en-US"/>
              <a:pPr>
                <a:defRPr/>
              </a:pPr>
              <a:t>6/3/2013</a:t>
            </a:fld>
            <a:endParaRPr lang="en-US" dirty="0"/>
          </a:p>
        </p:txBody>
      </p:sp>
      <p:sp>
        <p:nvSpPr>
          <p:cNvPr id="6" name="Footer Placeholder 2"/>
          <p:cNvSpPr>
            <a:spLocks noGrp="1"/>
          </p:cNvSpPr>
          <p:nvPr>
            <p:ph type="ftr" sz="quarter" idx="11"/>
          </p:nvPr>
        </p:nvSpPr>
        <p:spPr/>
        <p:txBody>
          <a:bodyPr/>
          <a:lstStyle>
            <a:lvl1pPr>
              <a:defRPr/>
            </a:lvl1pPr>
          </a:lstStyle>
          <a:p>
            <a:pPr>
              <a:defRPr/>
            </a:pPr>
            <a:endParaRPr lang="en-US" dirty="0"/>
          </a:p>
        </p:txBody>
      </p:sp>
      <p:sp>
        <p:nvSpPr>
          <p:cNvPr id="7" name="Slide Number Placeholder 22"/>
          <p:cNvSpPr>
            <a:spLocks noGrp="1"/>
          </p:cNvSpPr>
          <p:nvPr>
            <p:ph type="sldNum" sz="quarter" idx="12"/>
          </p:nvPr>
        </p:nvSpPr>
        <p:spPr/>
        <p:txBody>
          <a:bodyPr/>
          <a:lstStyle>
            <a:lvl1pPr>
              <a:defRPr/>
            </a:lvl1pPr>
          </a:lstStyle>
          <a:p>
            <a:pPr>
              <a:defRPr/>
            </a:pPr>
            <a:fld id="{661D4E84-0456-407F-90CB-08A8761562D6}" type="slidenum">
              <a:rPr lang="en-US"/>
              <a:pPr>
                <a:defRPr/>
              </a:pPr>
              <a:t>‹#›</a:t>
            </a:fld>
            <a:endParaRPr lang="en-US" dirty="0"/>
          </a:p>
        </p:txBody>
      </p:sp>
    </p:spTree>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5"/>
          <p:cNvSpPr>
            <a:spLocks noGrp="1"/>
          </p:cNvSpPr>
          <p:nvPr>
            <p:ph type="dt" sz="half" idx="10"/>
          </p:nvPr>
        </p:nvSpPr>
        <p:spPr/>
        <p:txBody>
          <a:bodyPr rtlCol="0"/>
          <a:lstStyle>
            <a:lvl1pPr>
              <a:defRPr/>
            </a:lvl1pPr>
          </a:lstStyle>
          <a:p>
            <a:pPr>
              <a:defRPr/>
            </a:pPr>
            <a:fld id="{5AC8C176-2EA6-4F75-BC15-B8C2EBB7E134}" type="datetimeFigureOut">
              <a:rPr lang="en-US"/>
              <a:pPr>
                <a:defRPr/>
              </a:pPr>
              <a:t>6/3/2013</a:t>
            </a:fld>
            <a:endParaRPr lang="en-US" dirty="0"/>
          </a:p>
        </p:txBody>
      </p:sp>
      <p:sp>
        <p:nvSpPr>
          <p:cNvPr id="8" name="Slide Number Placeholder 26"/>
          <p:cNvSpPr>
            <a:spLocks noGrp="1"/>
          </p:cNvSpPr>
          <p:nvPr>
            <p:ph type="sldNum" sz="quarter" idx="11"/>
          </p:nvPr>
        </p:nvSpPr>
        <p:spPr/>
        <p:txBody>
          <a:bodyPr rtlCol="0"/>
          <a:lstStyle>
            <a:lvl1pPr>
              <a:defRPr/>
            </a:lvl1pPr>
          </a:lstStyle>
          <a:p>
            <a:pPr>
              <a:defRPr/>
            </a:pPr>
            <a:fld id="{29DC39DE-C292-4F8A-8424-2A3ECC68B957}" type="slidenum">
              <a:rPr lang="en-US"/>
              <a:pPr>
                <a:defRPr/>
              </a:pPr>
              <a:t>‹#›</a:t>
            </a:fld>
            <a:endParaRPr lang="en-US" dirty="0"/>
          </a:p>
        </p:txBody>
      </p:sp>
      <p:sp>
        <p:nvSpPr>
          <p:cNvPr id="9" name="Footer Placeholder 27"/>
          <p:cNvSpPr>
            <a:spLocks noGrp="1"/>
          </p:cNvSpPr>
          <p:nvPr>
            <p:ph type="ftr" sz="quarter" idx="12"/>
          </p:nvPr>
        </p:nvSpPr>
        <p:spPr/>
        <p:txBody>
          <a:bodyPr rtlCol="0"/>
          <a:lstStyle>
            <a:lvl1pPr>
              <a:defRPr/>
            </a:lvl1pPr>
          </a:lstStyle>
          <a:p>
            <a:pPr>
              <a:defRPr/>
            </a:pPr>
            <a:endParaRPr lang="en-US" dirty="0"/>
          </a:p>
        </p:txBody>
      </p:sp>
    </p:spTree>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smtClean="0"/>
              <a:t>Click to edit Master title style</a:t>
            </a:r>
            <a:endParaRPr lang="en-US"/>
          </a:p>
        </p:txBody>
      </p:sp>
      <p:sp>
        <p:nvSpPr>
          <p:cNvPr id="3" name="Date Placeholder 2"/>
          <p:cNvSpPr>
            <a:spLocks noGrp="1"/>
          </p:cNvSpPr>
          <p:nvPr>
            <p:ph type="dt" sz="half" idx="10"/>
          </p:nvPr>
        </p:nvSpPr>
        <p:spPr>
          <a:xfrm>
            <a:off x="6583363" y="612775"/>
            <a:ext cx="957262" cy="457200"/>
          </a:xfrm>
        </p:spPr>
        <p:txBody>
          <a:bodyPr/>
          <a:lstStyle>
            <a:lvl1pPr>
              <a:defRPr/>
            </a:lvl1pPr>
          </a:lstStyle>
          <a:p>
            <a:pPr>
              <a:defRPr/>
            </a:pPr>
            <a:fld id="{2AD789B1-8D2E-4221-A735-4D4643EB69BA}" type="datetimeFigureOut">
              <a:rPr lang="en-US"/>
              <a:pPr>
                <a:defRPr/>
              </a:pPr>
              <a:t>6/3/2013</a:t>
            </a:fld>
            <a:endParaRPr lang="en-US" dirty="0"/>
          </a:p>
        </p:txBody>
      </p:sp>
      <p:sp>
        <p:nvSpPr>
          <p:cNvPr id="4" name="Footer Placeholder 3"/>
          <p:cNvSpPr>
            <a:spLocks noGrp="1"/>
          </p:cNvSpPr>
          <p:nvPr>
            <p:ph type="ftr" sz="quarter" idx="11"/>
          </p:nvPr>
        </p:nvSpPr>
        <p:spPr/>
        <p:txBody>
          <a:bodyPr/>
          <a:lstStyle>
            <a:lvl1pPr>
              <a:defRPr/>
            </a:lvl1pPr>
          </a:lstStyle>
          <a:p>
            <a:pPr>
              <a:defRPr/>
            </a:pPr>
            <a:endParaRPr lang="en-US" dirty="0"/>
          </a:p>
        </p:txBody>
      </p:sp>
      <p:sp>
        <p:nvSpPr>
          <p:cNvPr id="5" name="Slide Number Placeholder 4"/>
          <p:cNvSpPr>
            <a:spLocks noGrp="1"/>
          </p:cNvSpPr>
          <p:nvPr>
            <p:ph type="sldNum" sz="quarter" idx="12"/>
          </p:nvPr>
        </p:nvSpPr>
        <p:spPr/>
        <p:txBody>
          <a:bodyPr/>
          <a:lstStyle>
            <a:lvl1pPr>
              <a:defRPr/>
            </a:lvl1pPr>
          </a:lstStyle>
          <a:p>
            <a:pPr>
              <a:defRPr/>
            </a:pPr>
            <a:fld id="{7E788BFD-39D1-4B63-80AB-04BB1374BC1F}" type="slidenum">
              <a:rPr lang="en-US"/>
              <a:pPr>
                <a:defRPr/>
              </a:pPr>
              <a:t>‹#›</a:t>
            </a:fld>
            <a:endParaRPr lang="en-US" dirty="0"/>
          </a:p>
        </p:txBody>
      </p:sp>
    </p:spTree>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D51C075E-2925-4AC2-A615-8295C2542C4C}" type="datetimeFigureOut">
              <a:rPr lang="en-US"/>
              <a:pPr>
                <a:defRPr/>
              </a:pPr>
              <a:t>6/3/2013</a:t>
            </a:fld>
            <a:endParaRPr lang="en-US" dirty="0"/>
          </a:p>
        </p:txBody>
      </p:sp>
      <p:sp>
        <p:nvSpPr>
          <p:cNvPr id="3" name="Footer Placeholder 2"/>
          <p:cNvSpPr>
            <a:spLocks noGrp="1"/>
          </p:cNvSpPr>
          <p:nvPr>
            <p:ph type="ftr" sz="quarter" idx="11"/>
          </p:nvPr>
        </p:nvSpPr>
        <p:spPr/>
        <p:txBody>
          <a:bodyPr/>
          <a:lstStyle>
            <a:lvl1pPr>
              <a:defRPr/>
            </a:lvl1pPr>
          </a:lstStyle>
          <a:p>
            <a:pPr>
              <a:defRPr/>
            </a:pPr>
            <a:endParaRPr lang="en-US" dirty="0"/>
          </a:p>
        </p:txBody>
      </p:sp>
      <p:sp>
        <p:nvSpPr>
          <p:cNvPr id="4" name="Slide Number Placeholder 22"/>
          <p:cNvSpPr>
            <a:spLocks noGrp="1"/>
          </p:cNvSpPr>
          <p:nvPr>
            <p:ph type="sldNum" sz="quarter" idx="12"/>
          </p:nvPr>
        </p:nvSpPr>
        <p:spPr/>
        <p:txBody>
          <a:bodyPr/>
          <a:lstStyle>
            <a:lvl1pPr>
              <a:defRPr/>
            </a:lvl1pPr>
          </a:lstStyle>
          <a:p>
            <a:pPr>
              <a:defRPr/>
            </a:pPr>
            <a:fld id="{A9080E9A-48C8-451A-8E99-5E7BDC576D13}" type="slidenum">
              <a:rPr lang="en-US"/>
              <a:pPr>
                <a:defRPr/>
              </a:pPr>
              <a:t>‹#›</a:t>
            </a:fld>
            <a:endParaRPr lang="en-US" dirty="0"/>
          </a:p>
        </p:txBody>
      </p:sp>
    </p:spTree>
  </p:cSld>
  <p:clrMapOvr>
    <a:masterClrMapping/>
  </p:clrMapOvr>
  <p:transition spd="slow">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smtClean="0"/>
              <a:t>Click to edit Master title style</a:t>
            </a:r>
            <a:endParaRPr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DBB04361-A0AE-4B20-A8E3-8F6BF1AC7996}" type="datetimeFigureOut">
              <a:rPr lang="en-US"/>
              <a:pPr>
                <a:defRPr/>
              </a:pPr>
              <a:t>6/3/2013</a:t>
            </a:fld>
            <a:endParaRPr lang="en-US" dirty="0"/>
          </a:p>
        </p:txBody>
      </p:sp>
      <p:sp>
        <p:nvSpPr>
          <p:cNvPr id="6" name="Footer Placeholder 2"/>
          <p:cNvSpPr>
            <a:spLocks noGrp="1"/>
          </p:cNvSpPr>
          <p:nvPr>
            <p:ph type="ftr" sz="quarter" idx="11"/>
          </p:nvPr>
        </p:nvSpPr>
        <p:spPr/>
        <p:txBody>
          <a:bodyPr/>
          <a:lstStyle>
            <a:lvl1pPr>
              <a:defRPr/>
            </a:lvl1pPr>
          </a:lstStyle>
          <a:p>
            <a:pPr>
              <a:defRPr/>
            </a:pPr>
            <a:endParaRPr lang="en-US" dirty="0"/>
          </a:p>
        </p:txBody>
      </p:sp>
      <p:sp>
        <p:nvSpPr>
          <p:cNvPr id="7" name="Slide Number Placeholder 22"/>
          <p:cNvSpPr>
            <a:spLocks noGrp="1"/>
          </p:cNvSpPr>
          <p:nvPr>
            <p:ph type="sldNum" sz="quarter" idx="12"/>
          </p:nvPr>
        </p:nvSpPr>
        <p:spPr/>
        <p:txBody>
          <a:bodyPr/>
          <a:lstStyle>
            <a:lvl1pPr>
              <a:defRPr/>
            </a:lvl1pPr>
          </a:lstStyle>
          <a:p>
            <a:pPr>
              <a:defRPr/>
            </a:pPr>
            <a:fld id="{DE70C2C4-E43F-45F9-BC1A-858519BAFEB2}" type="slidenum">
              <a:rPr lang="en-US"/>
              <a:pPr>
                <a:defRPr/>
              </a:pPr>
              <a:t>‹#›</a:t>
            </a:fld>
            <a:endParaRPr lang="en-US" dirty="0"/>
          </a:p>
        </p:txBody>
      </p:sp>
    </p:spTree>
  </p:cSld>
  <p:clrMapOvr>
    <a:masterClrMapping/>
  </p:clrMapOvr>
  <p:transition spd="slow">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fld id="{001792F9-0053-4450-8A0F-F54137DE2FCA}" type="datetimeFigureOut">
              <a:rPr lang="en-US"/>
              <a:pPr>
                <a:defRPr/>
              </a:pPr>
              <a:t>6/3/2013</a:t>
            </a:fld>
            <a:endParaRPr lang="en-US" dirty="0"/>
          </a:p>
        </p:txBody>
      </p:sp>
      <p:sp>
        <p:nvSpPr>
          <p:cNvPr id="6" name="Footer Placeholder 2"/>
          <p:cNvSpPr>
            <a:spLocks noGrp="1"/>
          </p:cNvSpPr>
          <p:nvPr>
            <p:ph type="ftr" sz="quarter" idx="11"/>
          </p:nvPr>
        </p:nvSpPr>
        <p:spPr/>
        <p:txBody>
          <a:bodyPr/>
          <a:lstStyle>
            <a:lvl1pPr>
              <a:defRPr/>
            </a:lvl1pPr>
          </a:lstStyle>
          <a:p>
            <a:pPr>
              <a:defRPr/>
            </a:pPr>
            <a:endParaRPr lang="en-US" dirty="0"/>
          </a:p>
        </p:txBody>
      </p:sp>
      <p:sp>
        <p:nvSpPr>
          <p:cNvPr id="7" name="Slide Number Placeholder 22"/>
          <p:cNvSpPr>
            <a:spLocks noGrp="1"/>
          </p:cNvSpPr>
          <p:nvPr>
            <p:ph type="sldNum" sz="quarter" idx="12"/>
          </p:nvPr>
        </p:nvSpPr>
        <p:spPr/>
        <p:txBody>
          <a:bodyPr/>
          <a:lstStyle>
            <a:lvl1pPr>
              <a:defRPr/>
            </a:lvl1pPr>
          </a:lstStyle>
          <a:p>
            <a:pPr>
              <a:defRPr/>
            </a:pPr>
            <a:fld id="{731E860D-5F81-438D-B1A4-8692C87FB80E}" type="slidenum">
              <a:rPr lang="en-US"/>
              <a:pPr>
                <a:defRPr/>
              </a:pPr>
              <a:t>‹#›</a:t>
            </a:fld>
            <a:endParaRPr lang="en-US" dirty="0"/>
          </a:p>
        </p:txBody>
      </p:sp>
    </p:spTree>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9" name="Rectangle 28"/>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Rectangle 29"/>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Rectangle 30"/>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Rectangle 31"/>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useBgFill="1">
        <p:nvSpPr>
          <p:cNvPr id="33" name="Rounded Rectangle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useBgFill="1">
        <p:nvSpPr>
          <p:cNvPr id="34" name="Rounded Rectangle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5" name="Rectangle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6" name="Rectangle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7" name="Rectangle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8" name="Rectangle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9" name="Rectangle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0" name="Rectangle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39" name="Title Placeholder 21"/>
          <p:cNvSpPr>
            <a:spLocks noGrp="1"/>
          </p:cNvSpPr>
          <p:nvPr>
            <p:ph type="title"/>
          </p:nvPr>
        </p:nvSpPr>
        <p:spPr bwMode="auto">
          <a:xfrm>
            <a:off x="457200" y="1143000"/>
            <a:ext cx="82296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40" name="Text Placeholder 12"/>
          <p:cNvSpPr>
            <a:spLocks noGrp="1"/>
          </p:cNvSpPr>
          <p:nvPr>
            <p:ph type="body" idx="1"/>
          </p:nvPr>
        </p:nvSpPr>
        <p:spPr bwMode="auto">
          <a:xfrm>
            <a:off x="457200" y="2249488"/>
            <a:ext cx="8229600" cy="4324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586538" y="612775"/>
            <a:ext cx="957262" cy="457200"/>
          </a:xfrm>
          <a:prstGeom prst="rect">
            <a:avLst/>
          </a:prstGeom>
        </p:spPr>
        <p:txBody>
          <a:bodyPr vert="horz"/>
          <a:lstStyle>
            <a:lvl1pPr algn="l" eaLnBrk="1" fontAlgn="auto" latinLnBrk="0" hangingPunct="1">
              <a:spcBef>
                <a:spcPts val="0"/>
              </a:spcBef>
              <a:spcAft>
                <a:spcPts val="0"/>
              </a:spcAft>
              <a:defRPr kumimoji="0" sz="800" smtClean="0">
                <a:solidFill>
                  <a:schemeClr val="accent2"/>
                </a:solidFill>
                <a:latin typeface="+mn-lt"/>
                <a:cs typeface="+mn-cs"/>
              </a:defRPr>
            </a:lvl1pPr>
          </a:lstStyle>
          <a:p>
            <a:pPr>
              <a:defRPr/>
            </a:pPr>
            <a:fld id="{D6F57F30-2DC5-4A80-982A-EE755EBE4CEC}" type="datetimeFigureOut">
              <a:rPr lang="en-US"/>
              <a:pPr>
                <a:defRPr/>
              </a:pPr>
              <a:t>6/3/2013</a:t>
            </a:fld>
            <a:endParaRPr lang="en-US" dirty="0"/>
          </a:p>
        </p:txBody>
      </p:sp>
      <p:sp>
        <p:nvSpPr>
          <p:cNvPr id="3" name="Footer Placeholder 2"/>
          <p:cNvSpPr>
            <a:spLocks noGrp="1"/>
          </p:cNvSpPr>
          <p:nvPr>
            <p:ph type="ftr" sz="quarter" idx="3"/>
          </p:nvPr>
        </p:nvSpPr>
        <p:spPr>
          <a:xfrm>
            <a:off x="5257800" y="612775"/>
            <a:ext cx="1325563" cy="457200"/>
          </a:xfrm>
          <a:prstGeom prst="rect">
            <a:avLst/>
          </a:prstGeom>
        </p:spPr>
        <p:txBody>
          <a:bodyPr vert="horz"/>
          <a:lstStyle>
            <a:lvl1pPr algn="r" eaLnBrk="1" fontAlgn="auto" latinLnBrk="0" hangingPunct="1">
              <a:spcBef>
                <a:spcPts val="0"/>
              </a:spcBef>
              <a:spcAft>
                <a:spcPts val="0"/>
              </a:spcAft>
              <a:defRPr kumimoji="0" sz="800">
                <a:solidFill>
                  <a:schemeClr val="accent2"/>
                </a:solidFill>
                <a:latin typeface="+mn-lt"/>
                <a:cs typeface="+mn-cs"/>
              </a:defRPr>
            </a:lvl1pPr>
          </a:lstStyle>
          <a:p>
            <a:pPr>
              <a:defRPr/>
            </a:pPr>
            <a:endParaRPr lang="en-US" dirty="0"/>
          </a:p>
        </p:txBody>
      </p:sp>
      <p:sp>
        <p:nvSpPr>
          <p:cNvPr id="23" name="Slide Number Placeholder 22"/>
          <p:cNvSpPr>
            <a:spLocks noGrp="1"/>
          </p:cNvSpPr>
          <p:nvPr>
            <p:ph type="sldNum" sz="quarter" idx="4"/>
          </p:nvPr>
        </p:nvSpPr>
        <p:spPr>
          <a:xfrm>
            <a:off x="8174038" y="1588"/>
            <a:ext cx="762000" cy="366712"/>
          </a:xfrm>
          <a:prstGeom prst="rect">
            <a:avLst/>
          </a:prstGeom>
        </p:spPr>
        <p:txBody>
          <a:bodyPr vert="horz" anchor="b"/>
          <a:lstStyle>
            <a:lvl1pPr algn="r" eaLnBrk="1" fontAlgn="auto" latinLnBrk="0" hangingPunct="1">
              <a:spcBef>
                <a:spcPts val="0"/>
              </a:spcBef>
              <a:spcAft>
                <a:spcPts val="0"/>
              </a:spcAft>
              <a:defRPr kumimoji="0" sz="1800" smtClean="0">
                <a:solidFill>
                  <a:srgbClr val="FFFFFF"/>
                </a:solidFill>
                <a:latin typeface="+mn-lt"/>
                <a:cs typeface="+mn-cs"/>
              </a:defRPr>
            </a:lvl1pPr>
          </a:lstStyle>
          <a:p>
            <a:pPr>
              <a:defRPr/>
            </a:pPr>
            <a:fld id="{4307B4D9-2EB8-4553-BAC9-8893738CAA97}"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32" r:id="rId1"/>
    <p:sldLayoutId id="2147483724" r:id="rId2"/>
    <p:sldLayoutId id="2147483725" r:id="rId3"/>
    <p:sldLayoutId id="2147483726" r:id="rId4"/>
    <p:sldLayoutId id="2147483733" r:id="rId5"/>
    <p:sldLayoutId id="2147483734" r:id="rId6"/>
    <p:sldLayoutId id="2147483727" r:id="rId7"/>
    <p:sldLayoutId id="2147483728" r:id="rId8"/>
    <p:sldLayoutId id="2147483729" r:id="rId9"/>
    <p:sldLayoutId id="2147483730" r:id="rId10"/>
    <p:sldLayoutId id="2147483731" r:id="rId11"/>
  </p:sldLayoutIdLst>
  <p:transition spd="slow">
    <p:cover/>
  </p:transition>
  <p:txStyles>
    <p:titleStyle>
      <a:lvl1pPr algn="l" rtl="0" fontAlgn="base">
        <a:spcBef>
          <a:spcPct val="0"/>
        </a:spcBef>
        <a:spcAft>
          <a:spcPct val="0"/>
        </a:spcAft>
        <a:defRPr sz="4000" kern="1200">
          <a:solidFill>
            <a:schemeClr val="tx2"/>
          </a:solidFill>
          <a:latin typeface="+mj-lt"/>
          <a:ea typeface="+mj-ea"/>
          <a:cs typeface="+mj-cs"/>
        </a:defRPr>
      </a:lvl1pPr>
      <a:lvl2pPr algn="l" rtl="0" fontAlgn="base">
        <a:spcBef>
          <a:spcPct val="0"/>
        </a:spcBef>
        <a:spcAft>
          <a:spcPct val="0"/>
        </a:spcAft>
        <a:defRPr sz="4000">
          <a:solidFill>
            <a:schemeClr val="tx2"/>
          </a:solidFill>
          <a:latin typeface="Trebuchet MS" pitchFamily="34" charset="0"/>
        </a:defRPr>
      </a:lvl2pPr>
      <a:lvl3pPr algn="l" rtl="0" fontAlgn="base">
        <a:spcBef>
          <a:spcPct val="0"/>
        </a:spcBef>
        <a:spcAft>
          <a:spcPct val="0"/>
        </a:spcAft>
        <a:defRPr sz="4000">
          <a:solidFill>
            <a:schemeClr val="tx2"/>
          </a:solidFill>
          <a:latin typeface="Trebuchet MS" pitchFamily="34" charset="0"/>
        </a:defRPr>
      </a:lvl3pPr>
      <a:lvl4pPr algn="l" rtl="0" fontAlgn="base">
        <a:spcBef>
          <a:spcPct val="0"/>
        </a:spcBef>
        <a:spcAft>
          <a:spcPct val="0"/>
        </a:spcAft>
        <a:defRPr sz="4000">
          <a:solidFill>
            <a:schemeClr val="tx2"/>
          </a:solidFill>
          <a:latin typeface="Trebuchet MS" pitchFamily="34" charset="0"/>
        </a:defRPr>
      </a:lvl4pPr>
      <a:lvl5pPr algn="l" rtl="0" fontAlgn="base">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fontAlgn="base">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fontAlgn="base">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fontAlgn="base">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fontAlgn="base">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fontAlgn="base">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hyperlink" Target="mailto:jchong@odot.org"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85800"/>
            <a:ext cx="8229600" cy="1527048"/>
          </a:xfrm>
        </p:spPr>
        <p:txBody>
          <a:bodyPr/>
          <a:lstStyle/>
          <a:p>
            <a:pPr algn="ctr"/>
            <a:r>
              <a:rPr lang="en-US" sz="4800" dirty="0" smtClean="0">
                <a:solidFill>
                  <a:schemeClr val="tx1"/>
                </a:solidFill>
                <a:latin typeface="Arial Black" pitchFamily="34" charset="0"/>
              </a:rPr>
              <a:t>EEO COUNSELOR TRAINING – TITLE VII</a:t>
            </a:r>
            <a:endParaRPr lang="en-US" sz="4800" dirty="0">
              <a:solidFill>
                <a:schemeClr val="tx1"/>
              </a:solidFill>
              <a:latin typeface="Arial Black" pitchFamily="34" charset="0"/>
            </a:endParaRPr>
          </a:p>
        </p:txBody>
      </p:sp>
      <p:sp>
        <p:nvSpPr>
          <p:cNvPr id="5" name="Subtitle 2"/>
          <p:cNvSpPr txBox="1">
            <a:spLocks/>
          </p:cNvSpPr>
          <p:nvPr/>
        </p:nvSpPr>
        <p:spPr>
          <a:xfrm>
            <a:off x="381000" y="3581400"/>
            <a:ext cx="8305799" cy="1752600"/>
          </a:xfrm>
          <a:prstGeom prst="rect">
            <a:avLst/>
          </a:prstGeom>
        </p:spPr>
        <p:txBody>
          <a:bodyPr/>
          <a:lstStyle>
            <a:lvl1pPr marL="365125" indent="-255588" algn="l" rtl="0" fontAlgn="base">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fontAlgn="base">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fontAlgn="base">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fontAlgn="base">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fontAlgn="base">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0" indent="0" algn="ctr">
              <a:buNone/>
            </a:pPr>
            <a:r>
              <a:rPr lang="en-US" b="1" dirty="0" smtClean="0"/>
              <a:t>Jenny K. Chong</a:t>
            </a:r>
            <a:br>
              <a:rPr lang="en-US" b="1" dirty="0" smtClean="0"/>
            </a:br>
            <a:r>
              <a:rPr lang="en-US" b="1" dirty="0" smtClean="0"/>
              <a:t>Title VII &amp; VI Coordinator</a:t>
            </a:r>
            <a:br>
              <a:rPr lang="en-US" b="1" dirty="0" smtClean="0"/>
            </a:br>
            <a:r>
              <a:rPr lang="en-US" b="1" dirty="0" smtClean="0"/>
              <a:t>Civil Rights Division</a:t>
            </a:r>
          </a:p>
        </p:txBody>
      </p:sp>
      <p:sp>
        <p:nvSpPr>
          <p:cNvPr id="6" name="TextBox 5"/>
          <p:cNvSpPr txBox="1"/>
          <p:nvPr/>
        </p:nvSpPr>
        <p:spPr>
          <a:xfrm>
            <a:off x="7391400" y="6387511"/>
            <a:ext cx="1676400" cy="369332"/>
          </a:xfrm>
          <a:prstGeom prst="rect">
            <a:avLst/>
          </a:prstGeom>
          <a:noFill/>
        </p:spPr>
        <p:txBody>
          <a:bodyPr wrap="square" rtlCol="0">
            <a:spAutoFit/>
          </a:bodyPr>
          <a:lstStyle/>
          <a:p>
            <a:r>
              <a:rPr lang="en-US" dirty="0" smtClean="0"/>
              <a:t>May 2013</a:t>
            </a:r>
            <a:endParaRPr lang="en-US" dirty="0"/>
          </a:p>
        </p:txBody>
      </p:sp>
    </p:spTree>
    <p:extLst>
      <p:ext uri="{BB962C8B-B14F-4D97-AF65-F5344CB8AC3E}">
        <p14:creationId xmlns:p14="http://schemas.microsoft.com/office/powerpoint/2010/main" val="2309267875"/>
      </p:ext>
    </p:extLst>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3"/>
          <p:cNvSpPr>
            <a:spLocks noGrp="1"/>
          </p:cNvSpPr>
          <p:nvPr>
            <p:ph type="title"/>
          </p:nvPr>
        </p:nvSpPr>
        <p:spPr>
          <a:xfrm>
            <a:off x="152400" y="762000"/>
            <a:ext cx="8763000" cy="1447800"/>
          </a:xfrm>
        </p:spPr>
        <p:txBody>
          <a:bodyPr/>
          <a:lstStyle/>
          <a:p>
            <a:pPr algn="ctr"/>
            <a:r>
              <a:rPr lang="en-US" sz="4400" dirty="0" smtClean="0">
                <a:solidFill>
                  <a:schemeClr val="tx1"/>
                </a:solidFill>
                <a:latin typeface="Arial Black" pitchFamily="34" charset="0"/>
              </a:rPr>
              <a:t>RELIGIOUS </a:t>
            </a:r>
            <a:r>
              <a:rPr lang="en-US" sz="4400" dirty="0" smtClean="0">
                <a:solidFill>
                  <a:schemeClr val="tx1"/>
                </a:solidFill>
                <a:latin typeface="Arial Black" pitchFamily="34" charset="0"/>
              </a:rPr>
              <a:t>ACCOMMODATION</a:t>
            </a:r>
            <a:endParaRPr lang="en-US" sz="4400" dirty="0" smtClean="0">
              <a:solidFill>
                <a:schemeClr val="tx1"/>
              </a:solidFill>
              <a:latin typeface="Arial Black" pitchFamily="34" charset="0"/>
            </a:endParaRPr>
          </a:p>
        </p:txBody>
      </p:sp>
      <p:sp>
        <p:nvSpPr>
          <p:cNvPr id="2" name="Content Placeholder 1"/>
          <p:cNvSpPr>
            <a:spLocks noGrp="1"/>
          </p:cNvSpPr>
          <p:nvPr>
            <p:ph idx="1"/>
          </p:nvPr>
        </p:nvSpPr>
        <p:spPr>
          <a:xfrm>
            <a:off x="457200" y="2533650"/>
            <a:ext cx="8229600" cy="4324350"/>
          </a:xfrm>
        </p:spPr>
        <p:txBody>
          <a:bodyPr/>
          <a:lstStyle/>
          <a:p>
            <a:pPr>
              <a:buClr>
                <a:srgbClr val="7030A0"/>
              </a:buClr>
            </a:pPr>
            <a:r>
              <a:rPr lang="en-US" sz="3600" dirty="0" smtClean="0">
                <a:latin typeface="Arial Narrow" pitchFamily="34" charset="0"/>
              </a:rPr>
              <a:t>Belief conflicts with work requirements</a:t>
            </a:r>
          </a:p>
          <a:p>
            <a:pPr>
              <a:buClr>
                <a:srgbClr val="7030A0"/>
              </a:buClr>
            </a:pPr>
            <a:r>
              <a:rPr lang="en-US" sz="3600" dirty="0" smtClean="0">
                <a:latin typeface="Arial Narrow" pitchFamily="34" charset="0"/>
              </a:rPr>
              <a:t>Reasonable accommodations</a:t>
            </a:r>
          </a:p>
          <a:p>
            <a:pPr>
              <a:buClr>
                <a:srgbClr val="7030A0"/>
              </a:buClr>
            </a:pPr>
            <a:r>
              <a:rPr lang="en-US" sz="3600" dirty="0" smtClean="0">
                <a:latin typeface="Arial Narrow" pitchFamily="34" charset="0"/>
              </a:rPr>
              <a:t>Employee must inform employer of belief/practice in conflict with job duty</a:t>
            </a:r>
          </a:p>
          <a:p>
            <a:pPr>
              <a:buClr>
                <a:srgbClr val="7030A0"/>
              </a:buClr>
            </a:pPr>
            <a:r>
              <a:rPr lang="en-US" sz="3600" dirty="0" smtClean="0">
                <a:latin typeface="Arial Narrow" pitchFamily="34" charset="0"/>
              </a:rPr>
              <a:t>Undue hardship</a:t>
            </a:r>
            <a:endParaRPr lang="en-US" sz="3600" dirty="0">
              <a:latin typeface="Arial Narrow" pitchFamily="34" charset="0"/>
            </a:endParaRPr>
          </a:p>
        </p:txBody>
      </p:sp>
    </p:spTree>
    <p:extLst>
      <p:ext uri="{BB962C8B-B14F-4D97-AF65-F5344CB8AC3E}">
        <p14:creationId xmlns:p14="http://schemas.microsoft.com/office/powerpoint/2010/main" val="4153090806"/>
      </p:ext>
    </p:extLst>
  </p:cSld>
  <p:clrMapOvr>
    <a:masterClrMapping/>
  </p:clrMapOvr>
  <p:transition spd="slow">
    <p:cov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3"/>
          <p:cNvSpPr>
            <a:spLocks noGrp="1"/>
          </p:cNvSpPr>
          <p:nvPr>
            <p:ph type="title"/>
          </p:nvPr>
        </p:nvSpPr>
        <p:spPr>
          <a:xfrm>
            <a:off x="152400" y="762000"/>
            <a:ext cx="8763000" cy="1447800"/>
          </a:xfrm>
        </p:spPr>
        <p:txBody>
          <a:bodyPr/>
          <a:lstStyle/>
          <a:p>
            <a:pPr algn="ctr"/>
            <a:r>
              <a:rPr lang="en-US" sz="4400" dirty="0" smtClean="0">
                <a:solidFill>
                  <a:schemeClr val="tx1"/>
                </a:solidFill>
                <a:latin typeface="Arial Black" pitchFamily="34" charset="0"/>
              </a:rPr>
              <a:t>NATIONAL ORIGIN DISCRIMINATION</a:t>
            </a:r>
          </a:p>
        </p:txBody>
      </p:sp>
      <p:sp>
        <p:nvSpPr>
          <p:cNvPr id="2" name="Content Placeholder 1"/>
          <p:cNvSpPr>
            <a:spLocks noGrp="1"/>
          </p:cNvSpPr>
          <p:nvPr>
            <p:ph idx="1"/>
          </p:nvPr>
        </p:nvSpPr>
        <p:spPr/>
        <p:txBody>
          <a:bodyPr/>
          <a:lstStyle/>
          <a:p>
            <a:pPr>
              <a:buClr>
                <a:srgbClr val="7030A0"/>
              </a:buClr>
            </a:pPr>
            <a:r>
              <a:rPr lang="en-US" sz="3600" dirty="0" smtClean="0">
                <a:latin typeface="Arial Narrow" pitchFamily="34" charset="0"/>
              </a:rPr>
              <a:t>Physical, linguistic or cultural characteristics</a:t>
            </a:r>
          </a:p>
          <a:p>
            <a:pPr>
              <a:buClr>
                <a:srgbClr val="7030A0"/>
              </a:buClr>
            </a:pPr>
            <a:r>
              <a:rPr lang="en-US" sz="3600" dirty="0" smtClean="0">
                <a:latin typeface="Arial Narrow" pitchFamily="34" charset="0"/>
              </a:rPr>
              <a:t>Language and accent</a:t>
            </a:r>
          </a:p>
          <a:p>
            <a:pPr>
              <a:buClr>
                <a:srgbClr val="7030A0"/>
              </a:buClr>
            </a:pPr>
            <a:r>
              <a:rPr lang="en-US" sz="3600" dirty="0" smtClean="0">
                <a:latin typeface="Arial Narrow" pitchFamily="34" charset="0"/>
              </a:rPr>
              <a:t>Ethnic slurs and epithets</a:t>
            </a:r>
            <a:endParaRPr lang="en-US" sz="3600" dirty="0">
              <a:latin typeface="Arial Narrow" pitchFamily="34" charset="0"/>
            </a:endParaRPr>
          </a:p>
        </p:txBody>
      </p:sp>
    </p:spTree>
    <p:extLst>
      <p:ext uri="{BB962C8B-B14F-4D97-AF65-F5344CB8AC3E}">
        <p14:creationId xmlns:p14="http://schemas.microsoft.com/office/powerpoint/2010/main" val="4153090806"/>
      </p:ext>
    </p:extLst>
  </p:cSld>
  <p:clrMapOvr>
    <a:masterClrMapping/>
  </p:clrMapOvr>
  <p:transition spd="slow">
    <p:cov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3"/>
          <p:cNvSpPr>
            <a:spLocks noGrp="1"/>
          </p:cNvSpPr>
          <p:nvPr>
            <p:ph type="title"/>
          </p:nvPr>
        </p:nvSpPr>
        <p:spPr>
          <a:xfrm>
            <a:off x="152400" y="762000"/>
            <a:ext cx="8763000" cy="1447800"/>
          </a:xfrm>
        </p:spPr>
        <p:txBody>
          <a:bodyPr/>
          <a:lstStyle/>
          <a:p>
            <a:pPr algn="ctr"/>
            <a:r>
              <a:rPr lang="en-US" sz="4400" dirty="0" smtClean="0">
                <a:solidFill>
                  <a:schemeClr val="tx1"/>
                </a:solidFill>
                <a:latin typeface="Arial Black" pitchFamily="34" charset="0"/>
              </a:rPr>
              <a:t>AGE DISCRIMINATION</a:t>
            </a:r>
          </a:p>
        </p:txBody>
      </p:sp>
      <p:sp>
        <p:nvSpPr>
          <p:cNvPr id="2" name="Content Placeholder 1"/>
          <p:cNvSpPr>
            <a:spLocks noGrp="1"/>
          </p:cNvSpPr>
          <p:nvPr>
            <p:ph idx="1"/>
          </p:nvPr>
        </p:nvSpPr>
        <p:spPr/>
        <p:txBody>
          <a:bodyPr/>
          <a:lstStyle/>
          <a:p>
            <a:pPr>
              <a:buClr>
                <a:srgbClr val="7030A0"/>
              </a:buClr>
              <a:buFont typeface="Arial" pitchFamily="34" charset="0"/>
              <a:buChar char="•"/>
            </a:pPr>
            <a:r>
              <a:rPr lang="en-US" sz="3600" dirty="0" smtClean="0">
                <a:latin typeface="Arial Narrow" pitchFamily="34" charset="0"/>
              </a:rPr>
              <a:t>Applies to individuals 40 and over</a:t>
            </a:r>
          </a:p>
          <a:p>
            <a:pPr>
              <a:buClr>
                <a:srgbClr val="7030A0"/>
              </a:buClr>
              <a:buFont typeface="Arial" pitchFamily="34" charset="0"/>
              <a:buChar char="•"/>
            </a:pPr>
            <a:r>
              <a:rPr lang="en-US" sz="3600" dirty="0" smtClean="0">
                <a:latin typeface="Arial Narrow" pitchFamily="34" charset="0"/>
              </a:rPr>
              <a:t>Stereotypes and misconception about abilities</a:t>
            </a:r>
          </a:p>
          <a:p>
            <a:pPr>
              <a:buClr>
                <a:srgbClr val="7030A0"/>
              </a:buClr>
              <a:buFont typeface="Arial" pitchFamily="34" charset="0"/>
              <a:buChar char="•"/>
            </a:pPr>
            <a:endParaRPr lang="en-US" sz="3600" dirty="0">
              <a:latin typeface="Arial Narrow" pitchFamily="34" charset="0"/>
            </a:endParaRPr>
          </a:p>
          <a:p>
            <a:pPr>
              <a:buClr>
                <a:srgbClr val="7030A0"/>
              </a:buClr>
              <a:buFont typeface="Arial" pitchFamily="34" charset="0"/>
              <a:buChar char="•"/>
            </a:pPr>
            <a:r>
              <a:rPr lang="en-US" sz="3600" dirty="0" smtClean="0">
                <a:latin typeface="Arial Narrow" pitchFamily="34" charset="0"/>
              </a:rPr>
              <a:t>Appearance</a:t>
            </a:r>
          </a:p>
          <a:p>
            <a:pPr lvl="1">
              <a:buClr>
                <a:srgbClr val="7030A0"/>
              </a:buClr>
              <a:buFont typeface="Arial" pitchFamily="34" charset="0"/>
              <a:buChar char="•"/>
            </a:pPr>
            <a:r>
              <a:rPr lang="en-US" sz="3600" dirty="0" smtClean="0">
                <a:solidFill>
                  <a:schemeClr val="tx1"/>
                </a:solidFill>
                <a:latin typeface="Arial Narrow" pitchFamily="34" charset="0"/>
              </a:rPr>
              <a:t>Retirement eligibility</a:t>
            </a:r>
          </a:p>
          <a:p>
            <a:pPr lvl="1">
              <a:buClr>
                <a:srgbClr val="7030A0"/>
              </a:buClr>
              <a:buFont typeface="Arial" pitchFamily="34" charset="0"/>
              <a:buChar char="•"/>
            </a:pPr>
            <a:r>
              <a:rPr lang="en-US" sz="3600" dirty="0" smtClean="0">
                <a:solidFill>
                  <a:schemeClr val="tx1"/>
                </a:solidFill>
                <a:latin typeface="Arial Narrow" pitchFamily="34" charset="0"/>
              </a:rPr>
              <a:t>Years of experience</a:t>
            </a:r>
          </a:p>
          <a:p>
            <a:pPr lvl="1">
              <a:buClr>
                <a:srgbClr val="7030A0"/>
              </a:buClr>
              <a:buFont typeface="Arial" pitchFamily="34" charset="0"/>
              <a:buChar char="•"/>
            </a:pPr>
            <a:r>
              <a:rPr lang="en-US" sz="3600" dirty="0" smtClean="0">
                <a:solidFill>
                  <a:schemeClr val="tx1"/>
                </a:solidFill>
                <a:latin typeface="Arial Narrow" pitchFamily="34" charset="0"/>
              </a:rPr>
              <a:t>Dated education or training</a:t>
            </a:r>
            <a:endParaRPr lang="en-US" sz="3600" dirty="0">
              <a:solidFill>
                <a:schemeClr val="tx1"/>
              </a:solidFill>
              <a:latin typeface="Arial Narrow" pitchFamily="34" charset="0"/>
            </a:endParaRPr>
          </a:p>
        </p:txBody>
      </p:sp>
    </p:spTree>
    <p:extLst>
      <p:ext uri="{BB962C8B-B14F-4D97-AF65-F5344CB8AC3E}">
        <p14:creationId xmlns:p14="http://schemas.microsoft.com/office/powerpoint/2010/main" val="3841195058"/>
      </p:ext>
    </p:extLst>
  </p:cSld>
  <p:clrMapOvr>
    <a:masterClrMapping/>
  </p:clrMapOvr>
  <p:transition spd="slow">
    <p:cov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3"/>
          <p:cNvSpPr>
            <a:spLocks noGrp="1"/>
          </p:cNvSpPr>
          <p:nvPr>
            <p:ph type="title"/>
          </p:nvPr>
        </p:nvSpPr>
        <p:spPr>
          <a:xfrm>
            <a:off x="152400" y="762000"/>
            <a:ext cx="8763000" cy="1447800"/>
          </a:xfrm>
        </p:spPr>
        <p:txBody>
          <a:bodyPr/>
          <a:lstStyle/>
          <a:p>
            <a:pPr algn="ctr"/>
            <a:r>
              <a:rPr lang="en-US" sz="4400" dirty="0" smtClean="0">
                <a:solidFill>
                  <a:schemeClr val="tx1"/>
                </a:solidFill>
                <a:latin typeface="Arial Black" pitchFamily="34" charset="0"/>
              </a:rPr>
              <a:t>DISABILITY DISCRIMINATION</a:t>
            </a:r>
          </a:p>
        </p:txBody>
      </p:sp>
      <p:sp>
        <p:nvSpPr>
          <p:cNvPr id="2" name="Content Placeholder 1"/>
          <p:cNvSpPr>
            <a:spLocks noGrp="1"/>
          </p:cNvSpPr>
          <p:nvPr>
            <p:ph idx="1"/>
          </p:nvPr>
        </p:nvSpPr>
        <p:spPr/>
        <p:txBody>
          <a:bodyPr/>
          <a:lstStyle/>
          <a:p>
            <a:pPr>
              <a:buClr>
                <a:srgbClr val="7030A0"/>
              </a:buClr>
            </a:pPr>
            <a:r>
              <a:rPr lang="en-US" sz="3600" dirty="0" smtClean="0">
                <a:latin typeface="Arial Narrow" pitchFamily="34" charset="0"/>
              </a:rPr>
              <a:t>Assumptions and generalizations</a:t>
            </a:r>
          </a:p>
          <a:p>
            <a:pPr>
              <a:buClr>
                <a:srgbClr val="7030A0"/>
              </a:buClr>
            </a:pPr>
            <a:r>
              <a:rPr lang="en-US" sz="3600" dirty="0" smtClean="0">
                <a:latin typeface="Arial Narrow" pitchFamily="34" charset="0"/>
              </a:rPr>
              <a:t>Fear</a:t>
            </a:r>
          </a:p>
          <a:p>
            <a:pPr>
              <a:buClr>
                <a:srgbClr val="7030A0"/>
              </a:buClr>
            </a:pPr>
            <a:r>
              <a:rPr lang="en-US" sz="3600" dirty="0" smtClean="0">
                <a:latin typeface="Arial Narrow" pitchFamily="34" charset="0"/>
              </a:rPr>
              <a:t>Lack of awareness</a:t>
            </a:r>
          </a:p>
          <a:p>
            <a:pPr>
              <a:buClr>
                <a:srgbClr val="7030A0"/>
              </a:buClr>
            </a:pPr>
            <a:r>
              <a:rPr lang="en-US" sz="3600" dirty="0" smtClean="0">
                <a:latin typeface="Arial Narrow" pitchFamily="34" charset="0"/>
              </a:rPr>
              <a:t>Resistance to individuals deemed “different”</a:t>
            </a:r>
          </a:p>
          <a:p>
            <a:pPr>
              <a:buClr>
                <a:srgbClr val="7030A0"/>
              </a:buClr>
            </a:pPr>
            <a:endParaRPr lang="en-US" sz="3600" dirty="0">
              <a:latin typeface="Arial Narrow" pitchFamily="34" charset="0"/>
            </a:endParaRPr>
          </a:p>
        </p:txBody>
      </p:sp>
    </p:spTree>
    <p:extLst>
      <p:ext uri="{BB962C8B-B14F-4D97-AF65-F5344CB8AC3E}">
        <p14:creationId xmlns:p14="http://schemas.microsoft.com/office/powerpoint/2010/main" val="2733747676"/>
      </p:ext>
    </p:extLst>
  </p:cSld>
  <p:clrMapOvr>
    <a:masterClrMapping/>
  </p:clrMapOvr>
  <p:transition spd="slow">
    <p:cov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3"/>
          <p:cNvSpPr>
            <a:spLocks noGrp="1"/>
          </p:cNvSpPr>
          <p:nvPr>
            <p:ph type="title"/>
          </p:nvPr>
        </p:nvSpPr>
        <p:spPr>
          <a:xfrm>
            <a:off x="152400" y="762000"/>
            <a:ext cx="8763000" cy="1447800"/>
          </a:xfrm>
        </p:spPr>
        <p:txBody>
          <a:bodyPr/>
          <a:lstStyle/>
          <a:p>
            <a:pPr algn="ctr"/>
            <a:r>
              <a:rPr lang="en-US" sz="4400" dirty="0" smtClean="0">
                <a:solidFill>
                  <a:schemeClr val="tx1"/>
                </a:solidFill>
                <a:latin typeface="Arial Black" pitchFamily="34" charset="0"/>
              </a:rPr>
              <a:t>DISABILITY</a:t>
            </a:r>
          </a:p>
        </p:txBody>
      </p:sp>
      <p:sp>
        <p:nvSpPr>
          <p:cNvPr id="2" name="Content Placeholder 1"/>
          <p:cNvSpPr>
            <a:spLocks noGrp="1"/>
          </p:cNvSpPr>
          <p:nvPr>
            <p:ph idx="1"/>
          </p:nvPr>
        </p:nvSpPr>
        <p:spPr>
          <a:xfrm>
            <a:off x="457200" y="2249488"/>
            <a:ext cx="8534400" cy="4324350"/>
          </a:xfrm>
        </p:spPr>
        <p:txBody>
          <a:bodyPr/>
          <a:lstStyle/>
          <a:p>
            <a:pPr>
              <a:buClr>
                <a:srgbClr val="7030A0"/>
              </a:buClr>
            </a:pPr>
            <a:r>
              <a:rPr lang="en-US" sz="3600" dirty="0" smtClean="0">
                <a:latin typeface="Arial Narrow" pitchFamily="34" charset="0"/>
              </a:rPr>
              <a:t>Physical or mental impairment that substantially limits a major life activity</a:t>
            </a:r>
          </a:p>
          <a:p>
            <a:pPr>
              <a:buClr>
                <a:srgbClr val="7030A0"/>
              </a:buClr>
            </a:pPr>
            <a:r>
              <a:rPr lang="en-US" sz="3600" dirty="0" smtClean="0">
                <a:latin typeface="Arial Narrow" pitchFamily="34" charset="0"/>
              </a:rPr>
              <a:t>Record of impairment</a:t>
            </a:r>
          </a:p>
          <a:p>
            <a:pPr>
              <a:buClr>
                <a:srgbClr val="7030A0"/>
              </a:buClr>
            </a:pPr>
            <a:r>
              <a:rPr lang="en-US" sz="3600" dirty="0" smtClean="0">
                <a:latin typeface="Arial Narrow" pitchFamily="34" charset="0"/>
              </a:rPr>
              <a:t>Regarded as having impairment </a:t>
            </a:r>
            <a:endParaRPr lang="en-US" sz="3600" dirty="0">
              <a:latin typeface="Arial Narrow" pitchFamily="34" charset="0"/>
            </a:endParaRPr>
          </a:p>
        </p:txBody>
      </p:sp>
    </p:spTree>
    <p:extLst>
      <p:ext uri="{BB962C8B-B14F-4D97-AF65-F5344CB8AC3E}">
        <p14:creationId xmlns:p14="http://schemas.microsoft.com/office/powerpoint/2010/main" val="2733747676"/>
      </p:ext>
    </p:extLst>
  </p:cSld>
  <p:clrMapOvr>
    <a:masterClrMapping/>
  </p:clrMapOvr>
  <p:transition spd="slow">
    <p:cov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3"/>
          <p:cNvSpPr>
            <a:spLocks noGrp="1"/>
          </p:cNvSpPr>
          <p:nvPr>
            <p:ph type="title"/>
          </p:nvPr>
        </p:nvSpPr>
        <p:spPr>
          <a:xfrm>
            <a:off x="152400" y="838200"/>
            <a:ext cx="8763000" cy="1828800"/>
          </a:xfrm>
        </p:spPr>
        <p:txBody>
          <a:bodyPr/>
          <a:lstStyle/>
          <a:p>
            <a:pPr algn="ctr"/>
            <a:r>
              <a:rPr lang="en-US" sz="4400" dirty="0" smtClean="0">
                <a:solidFill>
                  <a:schemeClr val="tx1"/>
                </a:solidFill>
                <a:latin typeface="Arial Black" pitchFamily="34" charset="0"/>
              </a:rPr>
              <a:t>GENETIC INFORMATION</a:t>
            </a:r>
            <a:br>
              <a:rPr lang="en-US" sz="4400" dirty="0" smtClean="0">
                <a:solidFill>
                  <a:schemeClr val="tx1"/>
                </a:solidFill>
                <a:latin typeface="Arial Black" pitchFamily="34" charset="0"/>
              </a:rPr>
            </a:br>
            <a:r>
              <a:rPr lang="en-US" sz="4400" dirty="0" smtClean="0">
                <a:solidFill>
                  <a:schemeClr val="tx1"/>
                </a:solidFill>
                <a:latin typeface="Arial Black" pitchFamily="34" charset="0"/>
              </a:rPr>
              <a:t>NONDISCRIMINATION ACT of 2008</a:t>
            </a:r>
          </a:p>
        </p:txBody>
      </p:sp>
      <p:sp>
        <p:nvSpPr>
          <p:cNvPr id="5" name="Content Placeholder 4"/>
          <p:cNvSpPr>
            <a:spLocks noGrp="1"/>
          </p:cNvSpPr>
          <p:nvPr>
            <p:ph idx="1"/>
          </p:nvPr>
        </p:nvSpPr>
        <p:spPr>
          <a:xfrm>
            <a:off x="76200" y="2743200"/>
            <a:ext cx="8991600" cy="3886200"/>
          </a:xfrm>
        </p:spPr>
        <p:txBody>
          <a:bodyPr/>
          <a:lstStyle/>
          <a:p>
            <a:pPr marL="109538" indent="0" algn="just">
              <a:buFont typeface="Georgia" pitchFamily="18" charset="0"/>
              <a:buNone/>
            </a:pPr>
            <a:r>
              <a:rPr lang="en-US" sz="3000" dirty="0" smtClean="0">
                <a:latin typeface="Arial Narrow" pitchFamily="34" charset="0"/>
              </a:rPr>
              <a:t>The law forbids discrimination on the basis of genetic information when it comes to any aspect of employment, including hiring, firing, pay, job assignments, promotions, layoffs, training, fringe benefits, or any other term or condition of employment. </a:t>
            </a:r>
            <a:r>
              <a:rPr lang="en-US" sz="3000" i="1" dirty="0" smtClean="0">
                <a:latin typeface="Arial Narrow" pitchFamily="34" charset="0"/>
              </a:rPr>
              <a:t>An employer may never use genetic information to make an employment decision because genetic information is not relevant to an individual's current ability to work.</a:t>
            </a:r>
            <a:endParaRPr lang="en-US" sz="3000" dirty="0" smtClean="0">
              <a:latin typeface="Arial Narrow" pitchFamily="34" charset="0"/>
            </a:endParaRPr>
          </a:p>
        </p:txBody>
      </p:sp>
    </p:spTree>
  </p:cSld>
  <p:clrMapOvr>
    <a:masterClrMapping/>
  </p:clrMapOvr>
  <p:transition spd="slow">
    <p:cove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438400"/>
            <a:ext cx="8678863" cy="2819400"/>
          </a:xfrm>
        </p:spPr>
        <p:txBody>
          <a:bodyPr/>
          <a:lstStyle/>
          <a:p>
            <a:pPr>
              <a:buClr>
                <a:srgbClr val="7030A0"/>
              </a:buClr>
              <a:buFont typeface="Arial" pitchFamily="34" charset="0"/>
              <a:buChar char="•"/>
            </a:pPr>
            <a:r>
              <a:rPr lang="en-US" sz="3600" dirty="0" smtClean="0">
                <a:latin typeface="Arial Narrow" pitchFamily="34" charset="0"/>
              </a:rPr>
              <a:t>Casual conversation</a:t>
            </a:r>
          </a:p>
          <a:p>
            <a:pPr>
              <a:buClr>
                <a:srgbClr val="7030A0"/>
              </a:buClr>
              <a:buFont typeface="Arial" pitchFamily="34" charset="0"/>
              <a:buChar char="•"/>
            </a:pPr>
            <a:r>
              <a:rPr lang="en-US" sz="3600" dirty="0" smtClean="0">
                <a:latin typeface="Arial Narrow" pitchFamily="34" charset="0"/>
              </a:rPr>
              <a:t>Voluntary basis – Wellness programs</a:t>
            </a:r>
          </a:p>
          <a:p>
            <a:pPr>
              <a:buClr>
                <a:srgbClr val="7030A0"/>
              </a:buClr>
              <a:buFont typeface="Arial" pitchFamily="34" charset="0"/>
              <a:buChar char="•"/>
            </a:pPr>
            <a:r>
              <a:rPr lang="en-US" sz="3600" dirty="0" smtClean="0">
                <a:latin typeface="Arial Narrow" pitchFamily="34" charset="0"/>
              </a:rPr>
              <a:t>FMLA leave </a:t>
            </a:r>
          </a:p>
          <a:p>
            <a:pPr>
              <a:buClr>
                <a:srgbClr val="7030A0"/>
              </a:buClr>
              <a:buFont typeface="Arial" pitchFamily="34" charset="0"/>
              <a:buChar char="•"/>
            </a:pPr>
            <a:r>
              <a:rPr lang="en-US" sz="3600" dirty="0" smtClean="0">
                <a:latin typeface="Arial Narrow" pitchFamily="34" charset="0"/>
              </a:rPr>
              <a:t>Commercially and publicly available documents</a:t>
            </a:r>
          </a:p>
          <a:p>
            <a:pPr>
              <a:buClr>
                <a:srgbClr val="7030A0"/>
              </a:buClr>
              <a:buFont typeface="Arial" pitchFamily="34" charset="0"/>
              <a:buChar char="•"/>
            </a:pPr>
            <a:r>
              <a:rPr lang="en-US" sz="3600" dirty="0" smtClean="0">
                <a:latin typeface="Arial Narrow" pitchFamily="34" charset="0"/>
              </a:rPr>
              <a:t>Genetic monitoring programs or DNA testing</a:t>
            </a:r>
          </a:p>
          <a:p>
            <a:pPr>
              <a:buClr>
                <a:srgbClr val="7030A0"/>
              </a:buClr>
            </a:pPr>
            <a:endParaRPr lang="en-US" sz="3600" dirty="0" smtClean="0"/>
          </a:p>
        </p:txBody>
      </p:sp>
      <p:sp>
        <p:nvSpPr>
          <p:cNvPr id="2" name="Title 1"/>
          <p:cNvSpPr>
            <a:spLocks noGrp="1"/>
          </p:cNvSpPr>
          <p:nvPr>
            <p:ph type="title"/>
          </p:nvPr>
        </p:nvSpPr>
        <p:spPr/>
        <p:txBody>
          <a:bodyPr/>
          <a:lstStyle/>
          <a:p>
            <a:pPr algn="ctr"/>
            <a:r>
              <a:rPr lang="en-US" sz="4400" b="1" dirty="0" smtClean="0">
                <a:solidFill>
                  <a:schemeClr val="tx1"/>
                </a:solidFill>
                <a:latin typeface="Arial Black" pitchFamily="34" charset="0"/>
              </a:rPr>
              <a:t>GINA EXCEPTIONS</a:t>
            </a:r>
            <a:endParaRPr lang="en-US" sz="4400" b="1" dirty="0">
              <a:solidFill>
                <a:schemeClr val="tx1"/>
              </a:solidFill>
              <a:latin typeface="Arial Black" pitchFamily="34" charset="0"/>
            </a:endParaRPr>
          </a:p>
        </p:txBody>
      </p:sp>
    </p:spTree>
  </p:cSld>
  <p:clrMapOvr>
    <a:masterClrMapping/>
  </p:clrMapOvr>
  <p:transition spd="slow">
    <p:cove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3"/>
          <p:cNvSpPr>
            <a:spLocks noGrp="1"/>
          </p:cNvSpPr>
          <p:nvPr>
            <p:ph type="title"/>
          </p:nvPr>
        </p:nvSpPr>
        <p:spPr>
          <a:xfrm>
            <a:off x="152400" y="762000"/>
            <a:ext cx="8763000" cy="1447800"/>
          </a:xfrm>
        </p:spPr>
        <p:txBody>
          <a:bodyPr/>
          <a:lstStyle/>
          <a:p>
            <a:pPr algn="ctr"/>
            <a:r>
              <a:rPr lang="en-US" sz="4400" dirty="0" smtClean="0">
                <a:solidFill>
                  <a:schemeClr val="tx1"/>
                </a:solidFill>
                <a:latin typeface="Arial Black" pitchFamily="34" charset="0"/>
              </a:rPr>
              <a:t>RETALIATION</a:t>
            </a:r>
          </a:p>
        </p:txBody>
      </p:sp>
      <p:sp>
        <p:nvSpPr>
          <p:cNvPr id="2" name="Rectangle 1"/>
          <p:cNvSpPr>
            <a:spLocks noChangeArrowheads="1"/>
          </p:cNvSpPr>
          <p:nvPr/>
        </p:nvSpPr>
        <p:spPr bwMode="auto">
          <a:xfrm>
            <a:off x="381000" y="1981200"/>
            <a:ext cx="8610600" cy="4524315"/>
          </a:xfrm>
          <a:prstGeom prst="rect">
            <a:avLst/>
          </a:prstGeom>
          <a:noFill/>
          <a:ln w="9525">
            <a:noFill/>
            <a:miter lim="800000"/>
            <a:headEnd/>
            <a:tailEnd/>
          </a:ln>
        </p:spPr>
        <p:txBody>
          <a:bodyPr>
            <a:spAutoFit/>
          </a:bodyPr>
          <a:lstStyle/>
          <a:p>
            <a:pPr algn="just"/>
            <a:r>
              <a:rPr lang="en-US" sz="3600" dirty="0">
                <a:latin typeface="Arial Narrow" pitchFamily="34" charset="0"/>
              </a:rPr>
              <a:t>All of the laws we enforce make it illegal to fire, demote, harass, or otherwise “retaliate” against people (applicants or employees) because they filed a charge of discrimination, because they complained to their </a:t>
            </a:r>
            <a:r>
              <a:rPr lang="en-US" sz="3600" u="sng" dirty="0">
                <a:latin typeface="Arial Narrow" pitchFamily="34" charset="0"/>
              </a:rPr>
              <a:t>employer or other covered entity</a:t>
            </a:r>
            <a:r>
              <a:rPr lang="en-US" sz="3600" dirty="0">
                <a:latin typeface="Arial Narrow" pitchFamily="34" charset="0"/>
              </a:rPr>
              <a:t> about discrimination on the job, or because they participated in an employment discrimination proceeding (such as an investigation or lawsuit).</a:t>
            </a:r>
          </a:p>
        </p:txBody>
      </p:sp>
    </p:spTree>
  </p:cSld>
  <p:clrMapOvr>
    <a:masterClrMapping/>
  </p:clrMapOvr>
  <p:transition spd="slow">
    <p:cove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3"/>
          <p:cNvSpPr>
            <a:spLocks noGrp="1"/>
          </p:cNvSpPr>
          <p:nvPr>
            <p:ph type="title"/>
          </p:nvPr>
        </p:nvSpPr>
        <p:spPr>
          <a:xfrm>
            <a:off x="152400" y="762000"/>
            <a:ext cx="8763000" cy="1447800"/>
          </a:xfrm>
        </p:spPr>
        <p:txBody>
          <a:bodyPr/>
          <a:lstStyle/>
          <a:p>
            <a:pPr algn="ctr"/>
            <a:r>
              <a:rPr lang="en-US" sz="4400" dirty="0" smtClean="0">
                <a:solidFill>
                  <a:schemeClr val="tx1"/>
                </a:solidFill>
                <a:latin typeface="Arial Black" pitchFamily="34" charset="0"/>
              </a:rPr>
              <a:t>RETALIATION</a:t>
            </a:r>
          </a:p>
        </p:txBody>
      </p:sp>
      <p:sp>
        <p:nvSpPr>
          <p:cNvPr id="2" name="Rectangle 1"/>
          <p:cNvSpPr>
            <a:spLocks noChangeArrowheads="1"/>
          </p:cNvSpPr>
          <p:nvPr/>
        </p:nvSpPr>
        <p:spPr bwMode="auto">
          <a:xfrm>
            <a:off x="85724" y="2286000"/>
            <a:ext cx="8524875" cy="3416320"/>
          </a:xfrm>
          <a:prstGeom prst="rect">
            <a:avLst/>
          </a:prstGeom>
          <a:noFill/>
          <a:ln w="9525">
            <a:noFill/>
            <a:miter lim="800000"/>
            <a:headEnd/>
            <a:tailEnd/>
          </a:ln>
        </p:spPr>
        <p:txBody>
          <a:bodyPr wrap="square">
            <a:spAutoFit/>
          </a:bodyPr>
          <a:lstStyle/>
          <a:p>
            <a:pPr>
              <a:buClr>
                <a:srgbClr val="7030A0"/>
              </a:buClr>
            </a:pPr>
            <a:r>
              <a:rPr lang="en-US" sz="3600" dirty="0" smtClean="0">
                <a:latin typeface="Arial Narrow" pitchFamily="34" charset="0"/>
              </a:rPr>
              <a:t>Elements of a retaliation claim</a:t>
            </a:r>
          </a:p>
          <a:p>
            <a:pPr marL="571500" indent="-571500">
              <a:buClr>
                <a:srgbClr val="7030A0"/>
              </a:buClr>
              <a:buFont typeface="Arial" pitchFamily="34" charset="0"/>
              <a:buChar char="•"/>
            </a:pPr>
            <a:r>
              <a:rPr lang="en-US" sz="3600" dirty="0" smtClean="0">
                <a:latin typeface="Arial Narrow" pitchFamily="34" charset="0"/>
              </a:rPr>
              <a:t>Protected activity</a:t>
            </a:r>
          </a:p>
          <a:p>
            <a:pPr marL="571500" indent="-571500">
              <a:buClr>
                <a:srgbClr val="7030A0"/>
              </a:buClr>
              <a:buFont typeface="Arial" pitchFamily="34" charset="0"/>
              <a:buChar char="•"/>
            </a:pPr>
            <a:r>
              <a:rPr lang="en-US" sz="3600" dirty="0" smtClean="0">
                <a:latin typeface="Arial Narrow" pitchFamily="34" charset="0"/>
              </a:rPr>
              <a:t>Alleged retaliator knew of the protected activity</a:t>
            </a:r>
            <a:endParaRPr lang="en-US" sz="3600" dirty="0">
              <a:latin typeface="Arial Narrow" pitchFamily="34" charset="0"/>
            </a:endParaRPr>
          </a:p>
          <a:p>
            <a:pPr marL="571500" indent="-571500">
              <a:buClr>
                <a:srgbClr val="7030A0"/>
              </a:buClr>
              <a:buFont typeface="Arial" pitchFamily="34" charset="0"/>
              <a:buChar char="•"/>
            </a:pPr>
            <a:r>
              <a:rPr lang="en-US" sz="3600" dirty="0">
                <a:latin typeface="Arial Narrow" pitchFamily="34" charset="0"/>
              </a:rPr>
              <a:t>Adverse action</a:t>
            </a:r>
          </a:p>
          <a:p>
            <a:pPr marL="571500" indent="-571500">
              <a:buClr>
                <a:srgbClr val="7030A0"/>
              </a:buClr>
              <a:buFont typeface="Arial" pitchFamily="34" charset="0"/>
              <a:buChar char="•"/>
            </a:pPr>
            <a:r>
              <a:rPr lang="en-US" sz="3600" dirty="0">
                <a:latin typeface="Arial Narrow" pitchFamily="34" charset="0"/>
              </a:rPr>
              <a:t>Causal connection between protected activity and adverse action</a:t>
            </a:r>
          </a:p>
        </p:txBody>
      </p:sp>
    </p:spTree>
  </p:cSld>
  <p:clrMapOvr>
    <a:masterClrMapping/>
  </p:clrMapOvr>
  <p:transition spd="slow">
    <p:cove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3"/>
          <p:cNvSpPr>
            <a:spLocks noGrp="1"/>
          </p:cNvSpPr>
          <p:nvPr>
            <p:ph type="title"/>
          </p:nvPr>
        </p:nvSpPr>
        <p:spPr>
          <a:xfrm>
            <a:off x="152400" y="762000"/>
            <a:ext cx="8763000" cy="1447800"/>
          </a:xfrm>
        </p:spPr>
        <p:txBody>
          <a:bodyPr/>
          <a:lstStyle/>
          <a:p>
            <a:pPr algn="ctr"/>
            <a:r>
              <a:rPr lang="en-US" sz="4400" dirty="0" smtClean="0">
                <a:solidFill>
                  <a:schemeClr val="tx1"/>
                </a:solidFill>
                <a:latin typeface="Arial Black" pitchFamily="34" charset="0"/>
              </a:rPr>
              <a:t>SEXUAL HARASSMENT</a:t>
            </a:r>
          </a:p>
        </p:txBody>
      </p:sp>
      <p:sp>
        <p:nvSpPr>
          <p:cNvPr id="2" name="Content Placeholder 1"/>
          <p:cNvSpPr>
            <a:spLocks noGrp="1"/>
          </p:cNvSpPr>
          <p:nvPr>
            <p:ph idx="1"/>
          </p:nvPr>
        </p:nvSpPr>
        <p:spPr/>
        <p:txBody>
          <a:bodyPr/>
          <a:lstStyle/>
          <a:p>
            <a:pPr>
              <a:buClr>
                <a:srgbClr val="7030A0"/>
              </a:buClr>
              <a:buFont typeface="Arial" pitchFamily="34" charset="0"/>
              <a:buChar char="•"/>
            </a:pPr>
            <a:r>
              <a:rPr lang="en-US" sz="3600" dirty="0" smtClean="0">
                <a:latin typeface="Arial Narrow" pitchFamily="34" charset="0"/>
              </a:rPr>
              <a:t>Unwelcome conduct based on protected basis</a:t>
            </a:r>
          </a:p>
          <a:p>
            <a:pPr>
              <a:buClr>
                <a:srgbClr val="7030A0"/>
              </a:buClr>
            </a:pPr>
            <a:r>
              <a:rPr lang="en-US" sz="3600" dirty="0" smtClean="0">
                <a:latin typeface="Arial Narrow" pitchFamily="34" charset="0"/>
              </a:rPr>
              <a:t>Tangible job action</a:t>
            </a:r>
          </a:p>
          <a:p>
            <a:pPr>
              <a:buClr>
                <a:srgbClr val="7030A0"/>
              </a:buClr>
            </a:pPr>
            <a:r>
              <a:rPr lang="en-US" sz="3600" dirty="0" smtClean="0">
                <a:latin typeface="Arial Narrow" pitchFamily="34" charset="0"/>
              </a:rPr>
              <a:t>Hostile environment</a:t>
            </a:r>
            <a:endParaRPr lang="en-US" sz="3600" dirty="0">
              <a:latin typeface="Arial Narrow" pitchFamily="34" charset="0"/>
            </a:endParaRPr>
          </a:p>
        </p:txBody>
      </p:sp>
    </p:spTree>
    <p:extLst>
      <p:ext uri="{BB962C8B-B14F-4D97-AF65-F5344CB8AC3E}">
        <p14:creationId xmlns:p14="http://schemas.microsoft.com/office/powerpoint/2010/main" val="2733747676"/>
      </p:ext>
    </p:extLst>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algn="ctr"/>
            <a:r>
              <a:rPr lang="en-US" sz="4400" dirty="0" smtClean="0">
                <a:solidFill>
                  <a:schemeClr val="tx1"/>
                </a:solidFill>
                <a:latin typeface="Arial Black" pitchFamily="34" charset="0"/>
              </a:rPr>
              <a:t>CLARIFICATION</a:t>
            </a:r>
          </a:p>
        </p:txBody>
      </p:sp>
      <p:sp>
        <p:nvSpPr>
          <p:cNvPr id="3" name="Content Placeholder 2"/>
          <p:cNvSpPr>
            <a:spLocks noGrp="1"/>
          </p:cNvSpPr>
          <p:nvPr>
            <p:ph idx="1"/>
          </p:nvPr>
        </p:nvSpPr>
        <p:spPr/>
        <p:txBody>
          <a:bodyPr>
            <a:normAutofit/>
          </a:bodyPr>
          <a:lstStyle/>
          <a:p>
            <a:pPr marL="624078" indent="-514350" fontAlgn="auto">
              <a:spcAft>
                <a:spcPts val="0"/>
              </a:spcAft>
              <a:buClr>
                <a:srgbClr val="7030A0"/>
              </a:buClr>
              <a:buFont typeface="Arial" pitchFamily="34" charset="0"/>
              <a:buChar char="•"/>
              <a:defRPr/>
            </a:pPr>
            <a:r>
              <a:rPr lang="en-US" dirty="0" smtClean="0">
                <a:latin typeface="Arial Narrow" pitchFamily="34" charset="0"/>
              </a:rPr>
              <a:t>Title VI (6) – External Complaints</a:t>
            </a:r>
          </a:p>
          <a:p>
            <a:pPr marL="925830" lvl="1" indent="-514350" fontAlgn="auto">
              <a:spcAft>
                <a:spcPts val="0"/>
              </a:spcAft>
              <a:buClr>
                <a:srgbClr val="7030A0"/>
              </a:buClr>
              <a:buFont typeface="Arial" pitchFamily="34" charset="0"/>
              <a:buChar char="•"/>
              <a:defRPr/>
            </a:pPr>
            <a:r>
              <a:rPr lang="en-US" dirty="0" smtClean="0">
                <a:solidFill>
                  <a:schemeClr val="tx1"/>
                </a:solidFill>
                <a:latin typeface="Arial Narrow" pitchFamily="34" charset="0"/>
              </a:rPr>
              <a:t>Contractors, public members, recipients</a:t>
            </a:r>
          </a:p>
          <a:p>
            <a:pPr marL="925830" lvl="1" indent="-514350" fontAlgn="auto">
              <a:spcAft>
                <a:spcPts val="0"/>
              </a:spcAft>
              <a:buClr>
                <a:srgbClr val="7030A0"/>
              </a:buClr>
              <a:buFont typeface="Arial" pitchFamily="34" charset="0"/>
              <a:buChar char="•"/>
              <a:defRPr/>
            </a:pPr>
            <a:r>
              <a:rPr lang="en-US" dirty="0" smtClean="0">
                <a:solidFill>
                  <a:schemeClr val="tx1"/>
                </a:solidFill>
                <a:latin typeface="Arial Narrow" pitchFamily="34" charset="0"/>
              </a:rPr>
              <a:t>Designees</a:t>
            </a:r>
          </a:p>
          <a:p>
            <a:pPr marL="624078" indent="-514350" fontAlgn="auto">
              <a:spcAft>
                <a:spcPts val="0"/>
              </a:spcAft>
              <a:buClr>
                <a:srgbClr val="7030A0"/>
              </a:buClr>
              <a:buFont typeface="Arial" pitchFamily="34" charset="0"/>
              <a:buChar char="•"/>
              <a:defRPr/>
            </a:pPr>
            <a:endParaRPr lang="en-US" dirty="0" smtClean="0">
              <a:latin typeface="Arial Narrow" pitchFamily="34" charset="0"/>
            </a:endParaRPr>
          </a:p>
          <a:p>
            <a:pPr marL="624078" indent="-514350" fontAlgn="auto">
              <a:spcAft>
                <a:spcPts val="0"/>
              </a:spcAft>
              <a:buClr>
                <a:srgbClr val="7030A0"/>
              </a:buClr>
              <a:buFont typeface="Arial" pitchFamily="34" charset="0"/>
              <a:buChar char="•"/>
              <a:defRPr/>
            </a:pPr>
            <a:endParaRPr lang="en-US" dirty="0" smtClean="0">
              <a:latin typeface="Arial Narrow" pitchFamily="34" charset="0"/>
            </a:endParaRPr>
          </a:p>
          <a:p>
            <a:pPr marL="624078" indent="-514350" fontAlgn="auto">
              <a:spcAft>
                <a:spcPts val="0"/>
              </a:spcAft>
              <a:buClr>
                <a:srgbClr val="7030A0"/>
              </a:buClr>
              <a:buFont typeface="Arial" pitchFamily="34" charset="0"/>
              <a:buChar char="•"/>
              <a:defRPr/>
            </a:pPr>
            <a:r>
              <a:rPr lang="en-US" dirty="0">
                <a:latin typeface="Arial Narrow" pitchFamily="34" charset="0"/>
              </a:rPr>
              <a:t>Title </a:t>
            </a:r>
            <a:r>
              <a:rPr lang="en-US" dirty="0" smtClean="0">
                <a:latin typeface="Arial Narrow" pitchFamily="34" charset="0"/>
              </a:rPr>
              <a:t>VII (7) </a:t>
            </a:r>
            <a:r>
              <a:rPr lang="en-US" dirty="0">
                <a:latin typeface="Arial Narrow" pitchFamily="34" charset="0"/>
              </a:rPr>
              <a:t>– </a:t>
            </a:r>
            <a:r>
              <a:rPr lang="en-US" dirty="0" smtClean="0">
                <a:latin typeface="Arial Narrow" pitchFamily="34" charset="0"/>
              </a:rPr>
              <a:t>Internal Complaints</a:t>
            </a:r>
            <a:endParaRPr lang="en-US" b="1" dirty="0" smtClean="0">
              <a:latin typeface="Arial Narrow" pitchFamily="34" charset="0"/>
            </a:endParaRPr>
          </a:p>
          <a:p>
            <a:pPr marL="925830" lvl="1" indent="-514350" fontAlgn="auto">
              <a:spcAft>
                <a:spcPts val="0"/>
              </a:spcAft>
              <a:buClr>
                <a:srgbClr val="7030A0"/>
              </a:buClr>
              <a:buFont typeface="Arial" pitchFamily="34" charset="0"/>
              <a:buChar char="•"/>
              <a:defRPr/>
            </a:pPr>
            <a:r>
              <a:rPr lang="en-US" b="1" dirty="0" smtClean="0">
                <a:solidFill>
                  <a:schemeClr val="tx1"/>
                </a:solidFill>
                <a:latin typeface="Arial Narrow" pitchFamily="34" charset="0"/>
              </a:rPr>
              <a:t>Employees</a:t>
            </a:r>
          </a:p>
          <a:p>
            <a:pPr marL="925830" lvl="1" indent="-514350" fontAlgn="auto">
              <a:spcAft>
                <a:spcPts val="0"/>
              </a:spcAft>
              <a:buClr>
                <a:srgbClr val="7030A0"/>
              </a:buClr>
              <a:buFont typeface="Arial" pitchFamily="34" charset="0"/>
              <a:buChar char="•"/>
              <a:defRPr/>
            </a:pPr>
            <a:r>
              <a:rPr lang="en-US" b="1" dirty="0" smtClean="0">
                <a:solidFill>
                  <a:schemeClr val="tx1"/>
                </a:solidFill>
                <a:latin typeface="Arial Narrow" pitchFamily="34" charset="0"/>
              </a:rPr>
              <a:t>EEO Counselors</a:t>
            </a:r>
            <a:endParaRPr lang="en-US" b="1" dirty="0">
              <a:solidFill>
                <a:schemeClr val="tx1"/>
              </a:solidFill>
              <a:latin typeface="Arial Narrow" pitchFamily="34" charset="0"/>
            </a:endParaRPr>
          </a:p>
        </p:txBody>
      </p:sp>
    </p:spTree>
  </p:cSld>
  <p:clrMapOvr>
    <a:masterClrMapping/>
  </p:clrMapOvr>
  <p:transition spd="slow">
    <p:cove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Title 1"/>
          <p:cNvSpPr>
            <a:spLocks noGrp="1"/>
          </p:cNvSpPr>
          <p:nvPr>
            <p:ph type="title"/>
          </p:nvPr>
        </p:nvSpPr>
        <p:spPr>
          <a:xfrm>
            <a:off x="76200" y="685800"/>
            <a:ext cx="8839200" cy="1066800"/>
          </a:xfrm>
        </p:spPr>
        <p:txBody>
          <a:bodyPr/>
          <a:lstStyle/>
          <a:p>
            <a:pPr algn="ctr"/>
            <a:r>
              <a:rPr lang="en-US" sz="4400" b="1" dirty="0" smtClean="0">
                <a:solidFill>
                  <a:schemeClr val="tx1"/>
                </a:solidFill>
                <a:latin typeface="Arial Black" pitchFamily="34" charset="0"/>
              </a:rPr>
              <a:t>SEXUAL HARASSMENT</a:t>
            </a:r>
          </a:p>
        </p:txBody>
      </p:sp>
      <p:sp>
        <p:nvSpPr>
          <p:cNvPr id="3" name="Rectangle 2"/>
          <p:cNvSpPr>
            <a:spLocks noChangeArrowheads="1"/>
          </p:cNvSpPr>
          <p:nvPr/>
        </p:nvSpPr>
        <p:spPr bwMode="auto">
          <a:xfrm>
            <a:off x="381000" y="1600200"/>
            <a:ext cx="8534400" cy="4524315"/>
          </a:xfrm>
          <a:prstGeom prst="rect">
            <a:avLst/>
          </a:prstGeom>
          <a:noFill/>
          <a:ln w="9525">
            <a:noFill/>
            <a:miter lim="800000"/>
            <a:headEnd/>
            <a:tailEnd/>
          </a:ln>
        </p:spPr>
        <p:txBody>
          <a:bodyPr wrap="square">
            <a:spAutoFit/>
          </a:bodyPr>
          <a:lstStyle/>
          <a:p>
            <a:pPr>
              <a:buClr>
                <a:srgbClr val="7030A0"/>
              </a:buClr>
            </a:pPr>
            <a:r>
              <a:rPr lang="en-US" sz="3200" dirty="0" smtClean="0">
                <a:latin typeface="Arial Narrow" pitchFamily="34" charset="0"/>
              </a:rPr>
              <a:t>Can involve…</a:t>
            </a:r>
          </a:p>
          <a:p>
            <a:pPr marL="457200" indent="-457200">
              <a:buClr>
                <a:srgbClr val="7030A0"/>
              </a:buClr>
              <a:buFont typeface="Arial" pitchFamily="34" charset="0"/>
              <a:buChar char="•"/>
            </a:pPr>
            <a:r>
              <a:rPr lang="en-US" sz="3200" dirty="0" smtClean="0">
                <a:latin typeface="Arial Narrow" pitchFamily="34" charset="0"/>
              </a:rPr>
              <a:t>Co-worker</a:t>
            </a:r>
            <a:endParaRPr lang="en-US" sz="3200" dirty="0">
              <a:latin typeface="Arial Narrow" pitchFamily="34" charset="0"/>
            </a:endParaRPr>
          </a:p>
          <a:p>
            <a:pPr marL="457200" indent="-457200">
              <a:buClr>
                <a:srgbClr val="7030A0"/>
              </a:buClr>
              <a:buFont typeface="Arial" pitchFamily="34" charset="0"/>
              <a:buChar char="•"/>
            </a:pPr>
            <a:r>
              <a:rPr lang="en-US" sz="3200" dirty="0">
                <a:latin typeface="Arial Narrow" pitchFamily="34" charset="0"/>
              </a:rPr>
              <a:t>Supervisor</a:t>
            </a:r>
          </a:p>
          <a:p>
            <a:pPr marL="457200" indent="-457200">
              <a:buClr>
                <a:srgbClr val="7030A0"/>
              </a:buClr>
              <a:buFont typeface="Arial" pitchFamily="34" charset="0"/>
              <a:buChar char="•"/>
            </a:pPr>
            <a:r>
              <a:rPr lang="en-US" sz="3200" dirty="0">
                <a:latin typeface="Arial Narrow" pitchFamily="34" charset="0"/>
              </a:rPr>
              <a:t>Supervisor in another area</a:t>
            </a:r>
          </a:p>
          <a:p>
            <a:pPr marL="457200" indent="-457200">
              <a:buClr>
                <a:srgbClr val="7030A0"/>
              </a:buClr>
              <a:buFont typeface="Arial" pitchFamily="34" charset="0"/>
              <a:buChar char="•"/>
            </a:pPr>
            <a:r>
              <a:rPr lang="en-US" sz="3200" dirty="0" smtClean="0">
                <a:latin typeface="Arial Narrow" pitchFamily="34" charset="0"/>
              </a:rPr>
              <a:t>Non-employee (client, contractors, temporary workers, etc.)</a:t>
            </a:r>
          </a:p>
          <a:p>
            <a:pPr marL="457200" indent="-457200">
              <a:buClr>
                <a:srgbClr val="7030A0"/>
              </a:buClr>
              <a:buFont typeface="Arial" pitchFamily="34" charset="0"/>
              <a:buChar char="•"/>
            </a:pPr>
            <a:endParaRPr lang="en-US" sz="3200" dirty="0">
              <a:latin typeface="Arial Narrow" pitchFamily="34" charset="0"/>
            </a:endParaRPr>
          </a:p>
          <a:p>
            <a:pPr marL="457200" indent="-457200">
              <a:buClr>
                <a:srgbClr val="7030A0"/>
              </a:buClr>
              <a:buFont typeface="Arial" pitchFamily="34" charset="0"/>
              <a:buChar char="•"/>
            </a:pPr>
            <a:r>
              <a:rPr lang="en-US" sz="3200" dirty="0" smtClean="0">
                <a:latin typeface="Arial Narrow" pitchFamily="34" charset="0"/>
              </a:rPr>
              <a:t>Victim and harasser can be any gender</a:t>
            </a:r>
          </a:p>
          <a:p>
            <a:pPr marL="457200" indent="-457200">
              <a:buClr>
                <a:srgbClr val="7030A0"/>
              </a:buClr>
              <a:buFont typeface="Arial" pitchFamily="34" charset="0"/>
              <a:buChar char="•"/>
            </a:pPr>
            <a:r>
              <a:rPr lang="en-US" sz="3200" dirty="0" smtClean="0">
                <a:latin typeface="Arial Narrow" pitchFamily="34" charset="0"/>
              </a:rPr>
              <a:t>Harasser does not have to be of opposite sex</a:t>
            </a:r>
            <a:endParaRPr lang="en-US" sz="3200" dirty="0">
              <a:latin typeface="Arial Narrow" pitchFamily="34" charset="0"/>
            </a:endParaRPr>
          </a:p>
        </p:txBody>
      </p:sp>
    </p:spTree>
  </p:cSld>
  <p:clrMapOvr>
    <a:masterClrMapping/>
  </p:clrMapOvr>
  <p:transition spd="slow">
    <p:cove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2362200"/>
            <a:ext cx="8382000" cy="1569660"/>
          </a:xfrm>
          <a:prstGeom prst="rect">
            <a:avLst/>
          </a:prstGeom>
          <a:noFill/>
        </p:spPr>
        <p:txBody>
          <a:bodyPr wrap="square" rtlCol="0">
            <a:spAutoFit/>
          </a:bodyPr>
          <a:lstStyle/>
          <a:p>
            <a:pPr algn="ctr"/>
            <a:r>
              <a:rPr lang="en-US" sz="4800" b="1" dirty="0" smtClean="0">
                <a:latin typeface="Arial Black" pitchFamily="34" charset="0"/>
              </a:rPr>
              <a:t>TITLE VII </a:t>
            </a:r>
            <a:br>
              <a:rPr lang="en-US" sz="4800" b="1" dirty="0" smtClean="0">
                <a:latin typeface="Arial Black" pitchFamily="34" charset="0"/>
              </a:rPr>
            </a:br>
            <a:r>
              <a:rPr lang="en-US" sz="4800" b="1" dirty="0" smtClean="0">
                <a:latin typeface="Arial Black" pitchFamily="34" charset="0"/>
              </a:rPr>
              <a:t>WEBSITE INFORMATION</a:t>
            </a:r>
            <a:endParaRPr lang="en-US" sz="4800" b="1" dirty="0">
              <a:latin typeface="Arial Black" pitchFamily="34" charset="0"/>
            </a:endParaRPr>
          </a:p>
        </p:txBody>
      </p:sp>
    </p:spTree>
  </p:cSld>
  <p:clrMapOvr>
    <a:masterClrMapping/>
  </p:clrMapOvr>
  <p:transition spd="slow">
    <p:cove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1" name="Picture 7" descr="http://www.picresize.com/images/rsz_picture1.png"/>
          <p:cNvPicPr>
            <a:picLocks noChangeAspect="1" noChangeArrowheads="1"/>
          </p:cNvPicPr>
          <p:nvPr/>
        </p:nvPicPr>
        <p:blipFill>
          <a:blip r:embed="rId3"/>
          <a:srcRect/>
          <a:stretch>
            <a:fillRect/>
          </a:stretch>
        </p:blipFill>
        <p:spPr bwMode="auto">
          <a:xfrm>
            <a:off x="304800" y="1905000"/>
            <a:ext cx="7986713" cy="4491038"/>
          </a:xfrm>
          <a:prstGeom prst="rect">
            <a:avLst/>
          </a:prstGeom>
          <a:ln w="31750">
            <a:solidFill>
              <a:schemeClr val="tx1"/>
            </a:solidFill>
          </a:ln>
          <a:effectLst>
            <a:outerShdw blurRad="292100" dist="139700" dir="2700000" algn="tl" rotWithShape="0">
              <a:srgbClr val="333333">
                <a:alpha val="65000"/>
              </a:srgbClr>
            </a:outerShdw>
          </a:effectLst>
          <a:extLst/>
        </p:spPr>
      </p:pic>
      <p:sp>
        <p:nvSpPr>
          <p:cNvPr id="89090" name="Title 1"/>
          <p:cNvSpPr>
            <a:spLocks noGrp="1"/>
          </p:cNvSpPr>
          <p:nvPr>
            <p:ph type="title"/>
          </p:nvPr>
        </p:nvSpPr>
        <p:spPr>
          <a:xfrm>
            <a:off x="-914400" y="533400"/>
            <a:ext cx="8229600" cy="1066800"/>
          </a:xfrm>
        </p:spPr>
        <p:txBody>
          <a:bodyPr/>
          <a:lstStyle/>
          <a:p>
            <a:pPr algn="ctr"/>
            <a:r>
              <a:rPr lang="en-US" dirty="0" smtClean="0">
                <a:solidFill>
                  <a:schemeClr val="tx1"/>
                </a:solidFill>
                <a:latin typeface="Arial Black" pitchFamily="34" charset="0"/>
              </a:rPr>
              <a:t>EEO COUNSELORS</a:t>
            </a:r>
          </a:p>
        </p:txBody>
      </p:sp>
      <p:sp>
        <p:nvSpPr>
          <p:cNvPr id="6" name="Oval 5"/>
          <p:cNvSpPr/>
          <p:nvPr/>
        </p:nvSpPr>
        <p:spPr>
          <a:xfrm>
            <a:off x="152400" y="1997075"/>
            <a:ext cx="3200400" cy="533400"/>
          </a:xfrm>
          <a:prstGeom prst="ellipse">
            <a:avLst/>
          </a:prstGeom>
          <a:noFill/>
          <a:ln w="412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TextBox 6"/>
          <p:cNvSpPr txBox="1">
            <a:spLocks noChangeArrowheads="1"/>
          </p:cNvSpPr>
          <p:nvPr/>
        </p:nvSpPr>
        <p:spPr bwMode="auto">
          <a:xfrm rot="1507067">
            <a:off x="5764692" y="981076"/>
            <a:ext cx="2905125" cy="522288"/>
          </a:xfrm>
          <a:prstGeom prst="rect">
            <a:avLst/>
          </a:prstGeom>
          <a:noFill/>
          <a:ln w="9525">
            <a:noFill/>
            <a:miter lim="800000"/>
            <a:headEnd/>
            <a:tailEnd/>
          </a:ln>
        </p:spPr>
        <p:txBody>
          <a:bodyPr>
            <a:spAutoFit/>
          </a:bodyPr>
          <a:lstStyle/>
          <a:p>
            <a:r>
              <a:rPr lang="en-US" sz="2800" b="1" dirty="0">
                <a:solidFill>
                  <a:srgbClr val="C00000"/>
                </a:solidFill>
                <a:latin typeface="Stencil" pitchFamily="82" charset="0"/>
              </a:rPr>
              <a:t>IN</a:t>
            </a:r>
            <a:r>
              <a:rPr lang="en-US" sz="2800" b="1" u="sng" dirty="0">
                <a:solidFill>
                  <a:srgbClr val="C00000"/>
                </a:solidFill>
                <a:latin typeface="Stencil" pitchFamily="82" charset="0"/>
              </a:rPr>
              <a:t>TRA</a:t>
            </a:r>
            <a:r>
              <a:rPr lang="en-US" sz="2800" b="1" dirty="0">
                <a:solidFill>
                  <a:srgbClr val="C00000"/>
                </a:solidFill>
                <a:latin typeface="Stencil" pitchFamily="82" charset="0"/>
              </a:rPr>
              <a:t>NET ONLY</a:t>
            </a:r>
          </a:p>
        </p:txBody>
      </p:sp>
    </p:spTree>
  </p:cSld>
  <p:clrMapOvr>
    <a:masterClrMapping/>
  </p:clrMapOvr>
  <p:transition spd="slow">
    <p:cove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Title 1"/>
          <p:cNvSpPr>
            <a:spLocks noGrp="1"/>
          </p:cNvSpPr>
          <p:nvPr>
            <p:ph type="title"/>
          </p:nvPr>
        </p:nvSpPr>
        <p:spPr>
          <a:xfrm>
            <a:off x="0" y="609600"/>
            <a:ext cx="8229600" cy="1066800"/>
          </a:xfrm>
        </p:spPr>
        <p:txBody>
          <a:bodyPr/>
          <a:lstStyle/>
          <a:p>
            <a:pPr algn="ctr"/>
            <a:r>
              <a:rPr lang="en-US" dirty="0" smtClean="0">
                <a:solidFill>
                  <a:schemeClr val="tx1"/>
                </a:solidFill>
                <a:latin typeface="Arial Black" pitchFamily="34" charset="0"/>
              </a:rPr>
              <a:t>TITLE VII WEBSITE</a:t>
            </a:r>
          </a:p>
        </p:txBody>
      </p:sp>
      <p:sp>
        <p:nvSpPr>
          <p:cNvPr id="7" name="TextBox 6"/>
          <p:cNvSpPr txBox="1">
            <a:spLocks noChangeArrowheads="1"/>
          </p:cNvSpPr>
          <p:nvPr/>
        </p:nvSpPr>
        <p:spPr bwMode="auto">
          <a:xfrm rot="1507067">
            <a:off x="6265863" y="857250"/>
            <a:ext cx="2905125" cy="769938"/>
          </a:xfrm>
          <a:prstGeom prst="rect">
            <a:avLst/>
          </a:prstGeom>
          <a:noFill/>
          <a:ln w="9525">
            <a:noFill/>
            <a:miter lim="800000"/>
            <a:headEnd/>
            <a:tailEnd/>
          </a:ln>
        </p:spPr>
        <p:txBody>
          <a:bodyPr>
            <a:spAutoFit/>
          </a:bodyPr>
          <a:lstStyle/>
          <a:p>
            <a:r>
              <a:rPr lang="en-US" sz="4400" b="1" dirty="0">
                <a:solidFill>
                  <a:srgbClr val="C00000"/>
                </a:solidFill>
                <a:latin typeface="Stencil" pitchFamily="82" charset="0"/>
              </a:rPr>
              <a:t>IN</a:t>
            </a:r>
            <a:r>
              <a:rPr lang="en-US" sz="4400" b="1" u="sng" dirty="0">
                <a:solidFill>
                  <a:srgbClr val="C00000"/>
                </a:solidFill>
                <a:latin typeface="Stencil" pitchFamily="82" charset="0"/>
              </a:rPr>
              <a:t>TER</a:t>
            </a:r>
            <a:r>
              <a:rPr lang="en-US" sz="4400" b="1" dirty="0">
                <a:solidFill>
                  <a:srgbClr val="C00000"/>
                </a:solidFill>
                <a:latin typeface="Stencil" pitchFamily="82" charset="0"/>
              </a:rPr>
              <a:t>NET </a:t>
            </a:r>
          </a:p>
        </p:txBody>
      </p:sp>
      <p:pic>
        <p:nvPicPr>
          <p:cNvPr id="7170" name="Picture 2" descr="http://www.picresize.com/images/rsz_1untitled.jpg"/>
          <p:cNvPicPr>
            <a:picLocks noChangeAspect="1" noChangeArrowheads="1"/>
          </p:cNvPicPr>
          <p:nvPr/>
        </p:nvPicPr>
        <p:blipFill>
          <a:blip r:embed="rId3"/>
          <a:srcRect/>
          <a:stretch>
            <a:fillRect/>
          </a:stretch>
        </p:blipFill>
        <p:spPr bwMode="auto">
          <a:xfrm>
            <a:off x="457200" y="1393825"/>
            <a:ext cx="6934200" cy="5214938"/>
          </a:xfrm>
          <a:prstGeom prst="rect">
            <a:avLst/>
          </a:prstGeom>
          <a:noFill/>
          <a:ln w="25400">
            <a:solidFill>
              <a:schemeClr val="tx1"/>
            </a:solidFill>
            <a:miter lim="800000"/>
            <a:headEnd/>
            <a:tailEnd/>
          </a:ln>
        </p:spPr>
      </p:pic>
      <p:sp>
        <p:nvSpPr>
          <p:cNvPr id="3" name="Oval 2"/>
          <p:cNvSpPr/>
          <p:nvPr/>
        </p:nvSpPr>
        <p:spPr>
          <a:xfrm>
            <a:off x="2933700" y="6261100"/>
            <a:ext cx="2857500" cy="190500"/>
          </a:xfrm>
          <a:prstGeom prst="ellipse">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Oval 7"/>
          <p:cNvSpPr/>
          <p:nvPr/>
        </p:nvSpPr>
        <p:spPr>
          <a:xfrm>
            <a:off x="2667000" y="3254713"/>
            <a:ext cx="1981200" cy="381000"/>
          </a:xfrm>
          <a:prstGeom prst="ellipse">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ransition spd="slow">
    <p:cove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Title 1"/>
          <p:cNvSpPr>
            <a:spLocks noGrp="1"/>
          </p:cNvSpPr>
          <p:nvPr>
            <p:ph type="title"/>
          </p:nvPr>
        </p:nvSpPr>
        <p:spPr>
          <a:xfrm>
            <a:off x="0" y="609600"/>
            <a:ext cx="8229600" cy="1066800"/>
          </a:xfrm>
        </p:spPr>
        <p:txBody>
          <a:bodyPr/>
          <a:lstStyle/>
          <a:p>
            <a:pPr algn="ctr"/>
            <a:r>
              <a:rPr lang="en-US" dirty="0" smtClean="0">
                <a:solidFill>
                  <a:schemeClr val="tx1"/>
                </a:solidFill>
                <a:latin typeface="Arial Black" pitchFamily="34" charset="0"/>
              </a:rPr>
              <a:t>Title VII Website</a:t>
            </a:r>
          </a:p>
        </p:txBody>
      </p:sp>
      <p:sp>
        <p:nvSpPr>
          <p:cNvPr id="7" name="TextBox 6"/>
          <p:cNvSpPr txBox="1">
            <a:spLocks noChangeArrowheads="1"/>
          </p:cNvSpPr>
          <p:nvPr/>
        </p:nvSpPr>
        <p:spPr bwMode="auto">
          <a:xfrm rot="1507067">
            <a:off x="6265863" y="857250"/>
            <a:ext cx="2905125" cy="769938"/>
          </a:xfrm>
          <a:prstGeom prst="rect">
            <a:avLst/>
          </a:prstGeom>
          <a:noFill/>
          <a:ln w="9525">
            <a:noFill/>
            <a:miter lim="800000"/>
            <a:headEnd/>
            <a:tailEnd/>
          </a:ln>
        </p:spPr>
        <p:txBody>
          <a:bodyPr>
            <a:spAutoFit/>
          </a:bodyPr>
          <a:lstStyle/>
          <a:p>
            <a:r>
              <a:rPr lang="en-US" sz="4400" b="1" dirty="0">
                <a:solidFill>
                  <a:srgbClr val="C00000"/>
                </a:solidFill>
                <a:latin typeface="Stencil" pitchFamily="82" charset="0"/>
              </a:rPr>
              <a:t>IN</a:t>
            </a:r>
            <a:r>
              <a:rPr lang="en-US" sz="4400" b="1" u="sng" dirty="0">
                <a:solidFill>
                  <a:srgbClr val="C00000"/>
                </a:solidFill>
                <a:latin typeface="Stencil" pitchFamily="82" charset="0"/>
              </a:rPr>
              <a:t>TER</a:t>
            </a:r>
            <a:r>
              <a:rPr lang="en-US" sz="4400" b="1" dirty="0">
                <a:solidFill>
                  <a:srgbClr val="C00000"/>
                </a:solidFill>
                <a:latin typeface="Stencil" pitchFamily="82" charset="0"/>
              </a:rPr>
              <a:t>NET </a:t>
            </a:r>
          </a:p>
        </p:txBody>
      </p:sp>
      <p:pic>
        <p:nvPicPr>
          <p:cNvPr id="9218" name="Picture 2" descr="http://www.picresize.com/images/rsz_2untitled.jpg"/>
          <p:cNvPicPr>
            <a:picLocks noChangeAspect="1" noChangeArrowheads="1"/>
          </p:cNvPicPr>
          <p:nvPr/>
        </p:nvPicPr>
        <p:blipFill>
          <a:blip r:embed="rId3"/>
          <a:srcRect/>
          <a:stretch>
            <a:fillRect/>
          </a:stretch>
        </p:blipFill>
        <p:spPr bwMode="auto">
          <a:xfrm>
            <a:off x="228600" y="1660525"/>
            <a:ext cx="7124700" cy="5045075"/>
          </a:xfrm>
          <a:prstGeom prst="rect">
            <a:avLst/>
          </a:prstGeom>
          <a:noFill/>
          <a:ln w="25400">
            <a:solidFill>
              <a:schemeClr val="tx1"/>
            </a:solidFill>
            <a:miter lim="800000"/>
            <a:headEnd/>
            <a:tailEnd/>
          </a:ln>
        </p:spPr>
      </p:pic>
      <p:sp>
        <p:nvSpPr>
          <p:cNvPr id="9" name="Oval 8"/>
          <p:cNvSpPr/>
          <p:nvPr/>
        </p:nvSpPr>
        <p:spPr>
          <a:xfrm>
            <a:off x="2438400" y="3825875"/>
            <a:ext cx="2743200" cy="593725"/>
          </a:xfrm>
          <a:prstGeom prst="ellipse">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ransition spd="slow">
    <p:cove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5233" name="Picture 2" descr="http://www.picresize.com/images/rsz_3untitled.jpg"/>
          <p:cNvPicPr>
            <a:picLocks noChangeAspect="1" noChangeArrowheads="1"/>
          </p:cNvPicPr>
          <p:nvPr/>
        </p:nvPicPr>
        <p:blipFill>
          <a:blip r:embed="rId3"/>
          <a:srcRect/>
          <a:stretch>
            <a:fillRect/>
          </a:stretch>
        </p:blipFill>
        <p:spPr bwMode="auto">
          <a:xfrm>
            <a:off x="304800" y="1524000"/>
            <a:ext cx="7932738" cy="5143500"/>
          </a:xfrm>
          <a:prstGeom prst="rect">
            <a:avLst/>
          </a:prstGeom>
          <a:noFill/>
          <a:ln w="25400">
            <a:solidFill>
              <a:schemeClr val="tx1"/>
            </a:solidFill>
            <a:miter lim="800000"/>
            <a:headEnd/>
            <a:tailEnd/>
          </a:ln>
        </p:spPr>
      </p:pic>
      <p:sp>
        <p:nvSpPr>
          <p:cNvPr id="95234" name="Title 1"/>
          <p:cNvSpPr>
            <a:spLocks noGrp="1"/>
          </p:cNvSpPr>
          <p:nvPr>
            <p:ph type="title"/>
          </p:nvPr>
        </p:nvSpPr>
        <p:spPr>
          <a:xfrm>
            <a:off x="0" y="609600"/>
            <a:ext cx="8229600" cy="1066800"/>
          </a:xfrm>
        </p:spPr>
        <p:txBody>
          <a:bodyPr/>
          <a:lstStyle/>
          <a:p>
            <a:pPr algn="ctr"/>
            <a:r>
              <a:rPr lang="en-US" dirty="0" smtClean="0">
                <a:solidFill>
                  <a:schemeClr val="tx1"/>
                </a:solidFill>
                <a:latin typeface="Arial Black" pitchFamily="34" charset="0"/>
              </a:rPr>
              <a:t>Title VII Website</a:t>
            </a:r>
          </a:p>
        </p:txBody>
      </p:sp>
      <p:sp>
        <p:nvSpPr>
          <p:cNvPr id="95235" name="TextBox 6"/>
          <p:cNvSpPr txBox="1">
            <a:spLocks noChangeArrowheads="1"/>
          </p:cNvSpPr>
          <p:nvPr/>
        </p:nvSpPr>
        <p:spPr bwMode="auto">
          <a:xfrm rot="1507067">
            <a:off x="6265863" y="857250"/>
            <a:ext cx="2905125" cy="769938"/>
          </a:xfrm>
          <a:prstGeom prst="rect">
            <a:avLst/>
          </a:prstGeom>
          <a:noFill/>
          <a:ln w="9525">
            <a:noFill/>
            <a:miter lim="800000"/>
            <a:headEnd/>
            <a:tailEnd/>
          </a:ln>
        </p:spPr>
        <p:txBody>
          <a:bodyPr>
            <a:spAutoFit/>
          </a:bodyPr>
          <a:lstStyle/>
          <a:p>
            <a:r>
              <a:rPr lang="en-US" sz="4400" b="1" dirty="0">
                <a:solidFill>
                  <a:srgbClr val="C00000"/>
                </a:solidFill>
                <a:latin typeface="Stencil" pitchFamily="82" charset="0"/>
              </a:rPr>
              <a:t>IN</a:t>
            </a:r>
            <a:r>
              <a:rPr lang="en-US" sz="4400" b="1" u="sng" dirty="0">
                <a:solidFill>
                  <a:srgbClr val="C00000"/>
                </a:solidFill>
                <a:latin typeface="Stencil" pitchFamily="82" charset="0"/>
              </a:rPr>
              <a:t>TER</a:t>
            </a:r>
            <a:r>
              <a:rPr lang="en-US" sz="4400" b="1" dirty="0">
                <a:solidFill>
                  <a:srgbClr val="C00000"/>
                </a:solidFill>
                <a:latin typeface="Stencil" pitchFamily="82" charset="0"/>
              </a:rPr>
              <a:t>NET </a:t>
            </a:r>
          </a:p>
        </p:txBody>
      </p:sp>
      <p:sp>
        <p:nvSpPr>
          <p:cNvPr id="4" name="Left Brace 3"/>
          <p:cNvSpPr/>
          <p:nvPr/>
        </p:nvSpPr>
        <p:spPr>
          <a:xfrm>
            <a:off x="2133600" y="3962400"/>
            <a:ext cx="762000" cy="2133600"/>
          </a:xfrm>
          <a:prstGeom prst="leftBrace">
            <a:avLst/>
          </a:prstGeom>
          <a:ln w="25400">
            <a:solidFill>
              <a:srgbClr val="C0000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dirty="0">
              <a:solidFill>
                <a:srgbClr val="C00000"/>
              </a:solidFill>
            </a:endParaRPr>
          </a:p>
        </p:txBody>
      </p:sp>
      <p:sp>
        <p:nvSpPr>
          <p:cNvPr id="9" name="Oval 8"/>
          <p:cNvSpPr/>
          <p:nvPr/>
        </p:nvSpPr>
        <p:spPr>
          <a:xfrm>
            <a:off x="228600" y="2667000"/>
            <a:ext cx="1295400" cy="593725"/>
          </a:xfrm>
          <a:prstGeom prst="ellipse">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Ovr>
    <a:masterClrMapping/>
  </p:clrMapOvr>
  <p:transition spd="slow">
    <p:cove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Title 1"/>
          <p:cNvSpPr>
            <a:spLocks noGrp="1"/>
          </p:cNvSpPr>
          <p:nvPr>
            <p:ph type="title"/>
          </p:nvPr>
        </p:nvSpPr>
        <p:spPr>
          <a:xfrm>
            <a:off x="0" y="609600"/>
            <a:ext cx="8229600" cy="1066800"/>
          </a:xfrm>
        </p:spPr>
        <p:txBody>
          <a:bodyPr/>
          <a:lstStyle/>
          <a:p>
            <a:pPr algn="ctr"/>
            <a:r>
              <a:rPr lang="en-US" dirty="0" smtClean="0">
                <a:solidFill>
                  <a:schemeClr val="tx1"/>
                </a:solidFill>
                <a:latin typeface="Arial Black" pitchFamily="34" charset="0"/>
              </a:rPr>
              <a:t>COMPLAINT PROCESS</a:t>
            </a:r>
          </a:p>
        </p:txBody>
      </p:sp>
      <p:pic>
        <p:nvPicPr>
          <p:cNvPr id="97282" name="Picture 8" descr="http://www.picresize.com/images/rsz_4untitled.jpg"/>
          <p:cNvPicPr>
            <a:picLocks noChangeAspect="1" noChangeArrowheads="1"/>
          </p:cNvPicPr>
          <p:nvPr/>
        </p:nvPicPr>
        <p:blipFill>
          <a:blip r:embed="rId3"/>
          <a:srcRect/>
          <a:stretch>
            <a:fillRect/>
          </a:stretch>
        </p:blipFill>
        <p:spPr bwMode="auto">
          <a:xfrm>
            <a:off x="533400" y="1600200"/>
            <a:ext cx="8135938" cy="4572000"/>
          </a:xfrm>
          <a:prstGeom prst="rect">
            <a:avLst/>
          </a:prstGeom>
          <a:noFill/>
          <a:ln w="25400">
            <a:solidFill>
              <a:schemeClr val="tx1"/>
            </a:solidFill>
            <a:miter lim="800000"/>
            <a:headEnd/>
            <a:tailEnd/>
          </a:ln>
        </p:spPr>
      </p:pic>
    </p:spTree>
  </p:cSld>
  <p:clrMapOvr>
    <a:masterClrMapping/>
  </p:clrMapOvr>
  <p:transition spd="slow">
    <p:cove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Title 3"/>
          <p:cNvSpPr>
            <a:spLocks noGrp="1"/>
          </p:cNvSpPr>
          <p:nvPr>
            <p:ph type="title"/>
          </p:nvPr>
        </p:nvSpPr>
        <p:spPr>
          <a:xfrm>
            <a:off x="381000" y="868363"/>
            <a:ext cx="8229600" cy="1066800"/>
          </a:xfrm>
        </p:spPr>
        <p:txBody>
          <a:bodyPr/>
          <a:lstStyle/>
          <a:p>
            <a:pPr algn="ctr"/>
            <a:r>
              <a:rPr lang="en-US" sz="4400" dirty="0" smtClean="0">
                <a:solidFill>
                  <a:schemeClr val="tx1"/>
                </a:solidFill>
                <a:latin typeface="Arial Black" pitchFamily="34" charset="0"/>
              </a:rPr>
              <a:t>FORMAL COMPLAINTS – FILING (INTERNALLY)</a:t>
            </a:r>
          </a:p>
        </p:txBody>
      </p:sp>
      <p:sp>
        <p:nvSpPr>
          <p:cNvPr id="2" name="TextBox 1"/>
          <p:cNvSpPr txBox="1"/>
          <p:nvPr/>
        </p:nvSpPr>
        <p:spPr>
          <a:xfrm>
            <a:off x="304800" y="2286000"/>
            <a:ext cx="8153400" cy="3970318"/>
          </a:xfrm>
          <a:prstGeom prst="rect">
            <a:avLst/>
          </a:prstGeom>
          <a:noFill/>
        </p:spPr>
        <p:txBody>
          <a:bodyPr wrap="square" rtlCol="0">
            <a:spAutoFit/>
          </a:bodyPr>
          <a:lstStyle/>
          <a:p>
            <a:r>
              <a:rPr lang="en-US" sz="3600" dirty="0" smtClean="0">
                <a:latin typeface="Arial Narrow" pitchFamily="34" charset="0"/>
              </a:rPr>
              <a:t>Individuals can file directly with the:</a:t>
            </a:r>
          </a:p>
          <a:p>
            <a:endParaRPr lang="en-US" sz="3600" dirty="0" smtClean="0">
              <a:latin typeface="Arial Narrow" pitchFamily="34" charset="0"/>
            </a:endParaRPr>
          </a:p>
          <a:p>
            <a:r>
              <a:rPr lang="en-US" sz="3600" dirty="0" smtClean="0">
                <a:latin typeface="Arial Narrow" pitchFamily="34" charset="0"/>
              </a:rPr>
              <a:t>1. Civil Rights Division</a:t>
            </a:r>
          </a:p>
          <a:p>
            <a:r>
              <a:rPr lang="en-US" sz="3600" b="1" dirty="0">
                <a:latin typeface="Arial Narrow" pitchFamily="34" charset="0"/>
              </a:rPr>
              <a:t>	</a:t>
            </a:r>
            <a:r>
              <a:rPr lang="en-US" sz="3600" b="1" dirty="0" smtClean="0">
                <a:latin typeface="Arial Narrow" pitchFamily="34" charset="0"/>
              </a:rPr>
              <a:t>	</a:t>
            </a:r>
          </a:p>
          <a:p>
            <a:r>
              <a:rPr lang="en-US" sz="3600" b="1" dirty="0" smtClean="0">
                <a:latin typeface="Arial Narrow" pitchFamily="34" charset="0"/>
              </a:rPr>
              <a:t>			</a:t>
            </a:r>
            <a:r>
              <a:rPr lang="en-US" sz="3600" b="1" u="sng" dirty="0" smtClean="0">
                <a:latin typeface="Arial Narrow" pitchFamily="34" charset="0"/>
              </a:rPr>
              <a:t>OR</a:t>
            </a:r>
          </a:p>
          <a:p>
            <a:endParaRPr lang="en-US" sz="3600" b="1" u="sng" dirty="0" smtClean="0">
              <a:latin typeface="Arial Narrow" pitchFamily="34" charset="0"/>
            </a:endParaRPr>
          </a:p>
          <a:p>
            <a:r>
              <a:rPr lang="en-US" sz="3600" dirty="0" smtClean="0">
                <a:latin typeface="Arial Narrow" pitchFamily="34" charset="0"/>
              </a:rPr>
              <a:t>2. Grievance process in Human Resources</a:t>
            </a:r>
            <a:endParaRPr lang="en-US" sz="3600" dirty="0">
              <a:latin typeface="Arial Narrow" pitchFamily="34" charset="0"/>
            </a:endParaRPr>
          </a:p>
        </p:txBody>
      </p:sp>
    </p:spTree>
  </p:cSld>
  <p:clrMapOvr>
    <a:masterClrMapping/>
  </p:clrMapOvr>
  <p:transition spd="slow">
    <p:cove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868363"/>
            <a:ext cx="8229600" cy="1066800"/>
          </a:xfrm>
        </p:spPr>
        <p:txBody>
          <a:bodyPr/>
          <a:lstStyle/>
          <a:p>
            <a:pPr algn="ctr"/>
            <a:r>
              <a:rPr lang="en-US" sz="4400" dirty="0" smtClean="0">
                <a:solidFill>
                  <a:schemeClr val="tx1"/>
                </a:solidFill>
                <a:latin typeface="Arial Black" pitchFamily="34" charset="0"/>
              </a:rPr>
              <a:t>MEDIATION</a:t>
            </a:r>
          </a:p>
        </p:txBody>
      </p:sp>
      <p:sp>
        <p:nvSpPr>
          <p:cNvPr id="5" name="TextBox 4"/>
          <p:cNvSpPr txBox="1"/>
          <p:nvPr/>
        </p:nvSpPr>
        <p:spPr>
          <a:xfrm>
            <a:off x="344170" y="1981200"/>
            <a:ext cx="8642566" cy="3970318"/>
          </a:xfrm>
          <a:prstGeom prst="rect">
            <a:avLst/>
          </a:prstGeom>
          <a:noFill/>
        </p:spPr>
        <p:txBody>
          <a:bodyPr wrap="square">
            <a:spAutoFit/>
          </a:bodyPr>
          <a:lstStyle/>
          <a:p>
            <a:pPr marL="571500" indent="-571500" fontAlgn="auto">
              <a:spcBef>
                <a:spcPts val="0"/>
              </a:spcBef>
              <a:spcAft>
                <a:spcPts val="0"/>
              </a:spcAft>
              <a:buClr>
                <a:srgbClr val="7030A0"/>
              </a:buClr>
              <a:buFont typeface="Arial" pitchFamily="34" charset="0"/>
              <a:buChar char="•"/>
              <a:defRPr/>
            </a:pPr>
            <a:r>
              <a:rPr lang="en-US" sz="3600" dirty="0" smtClean="0">
                <a:latin typeface="Arial Narrow" pitchFamily="34" charset="0"/>
                <a:cs typeface="+mn-cs"/>
              </a:rPr>
              <a:t>Encouraged to resolve at lowest level</a:t>
            </a:r>
          </a:p>
          <a:p>
            <a:pPr marL="571500" indent="-571500" fontAlgn="auto">
              <a:spcBef>
                <a:spcPts val="0"/>
              </a:spcBef>
              <a:spcAft>
                <a:spcPts val="0"/>
              </a:spcAft>
              <a:buClr>
                <a:srgbClr val="7030A0"/>
              </a:buClr>
              <a:buFont typeface="Arial" pitchFamily="34" charset="0"/>
              <a:buChar char="•"/>
              <a:defRPr/>
            </a:pPr>
            <a:endParaRPr lang="en-US" sz="3600" dirty="0">
              <a:latin typeface="Arial Narrow" pitchFamily="34" charset="0"/>
              <a:cs typeface="+mn-cs"/>
            </a:endParaRPr>
          </a:p>
          <a:p>
            <a:pPr marL="571500" indent="-571500" fontAlgn="auto">
              <a:spcBef>
                <a:spcPts val="0"/>
              </a:spcBef>
              <a:spcAft>
                <a:spcPts val="0"/>
              </a:spcAft>
              <a:buClr>
                <a:srgbClr val="7030A0"/>
              </a:buClr>
              <a:buFont typeface="Arial" pitchFamily="34" charset="0"/>
              <a:buChar char="•"/>
              <a:defRPr/>
            </a:pPr>
            <a:r>
              <a:rPr lang="en-US" sz="3600" dirty="0" smtClean="0">
                <a:latin typeface="Arial Narrow" pitchFamily="34" charset="0"/>
                <a:cs typeface="+mn-cs"/>
              </a:rPr>
              <a:t>VOLUNTARY</a:t>
            </a:r>
          </a:p>
          <a:p>
            <a:pPr marL="1028700" lvl="1" indent="-571500" fontAlgn="auto">
              <a:spcBef>
                <a:spcPts val="0"/>
              </a:spcBef>
              <a:spcAft>
                <a:spcPts val="0"/>
              </a:spcAft>
              <a:buClr>
                <a:srgbClr val="7030A0"/>
              </a:buClr>
              <a:buFont typeface="Arial" pitchFamily="34" charset="0"/>
              <a:buChar char="•"/>
              <a:defRPr/>
            </a:pPr>
            <a:r>
              <a:rPr lang="en-US" sz="3600" dirty="0" smtClean="0">
                <a:latin typeface="Arial Narrow" pitchFamily="34" charset="0"/>
                <a:cs typeface="+mn-cs"/>
              </a:rPr>
              <a:t>All individuals must agree in order to take place</a:t>
            </a:r>
          </a:p>
          <a:p>
            <a:pPr marL="1028700" lvl="1" indent="-571500" fontAlgn="auto">
              <a:spcBef>
                <a:spcPts val="0"/>
              </a:spcBef>
              <a:spcAft>
                <a:spcPts val="0"/>
              </a:spcAft>
              <a:buClr>
                <a:srgbClr val="7030A0"/>
              </a:buClr>
              <a:buFont typeface="Arial" pitchFamily="34" charset="0"/>
              <a:buChar char="•"/>
              <a:defRPr/>
            </a:pPr>
            <a:endParaRPr lang="en-US" sz="3600" dirty="0" smtClean="0">
              <a:latin typeface="+mn-lt"/>
              <a:cs typeface="+mn-cs"/>
            </a:endParaRPr>
          </a:p>
          <a:p>
            <a:pPr marL="571500" indent="-571500" fontAlgn="auto">
              <a:spcBef>
                <a:spcPts val="0"/>
              </a:spcBef>
              <a:spcAft>
                <a:spcPts val="0"/>
              </a:spcAft>
              <a:buClr>
                <a:srgbClr val="7030A0"/>
              </a:buClr>
              <a:buFont typeface="Arial" pitchFamily="34" charset="0"/>
              <a:buChar char="•"/>
              <a:defRPr/>
            </a:pPr>
            <a:endParaRPr lang="en-US" sz="3600" dirty="0">
              <a:latin typeface="+mn-lt"/>
              <a:cs typeface="+mn-cs"/>
            </a:endParaRPr>
          </a:p>
        </p:txBody>
      </p:sp>
    </p:spTree>
  </p:cSld>
  <p:clrMapOvr>
    <a:masterClrMapping/>
  </p:clrMapOvr>
  <p:transition spd="slow">
    <p:cove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868363"/>
            <a:ext cx="8229600" cy="1066800"/>
          </a:xfrm>
        </p:spPr>
        <p:txBody>
          <a:bodyPr/>
          <a:lstStyle/>
          <a:p>
            <a:pPr algn="ctr"/>
            <a:r>
              <a:rPr lang="en-US" sz="4400" dirty="0" smtClean="0">
                <a:solidFill>
                  <a:schemeClr val="tx1"/>
                </a:solidFill>
                <a:latin typeface="Arial Black" pitchFamily="34" charset="0"/>
              </a:rPr>
              <a:t>BENEFITS OF MEDIATION</a:t>
            </a:r>
          </a:p>
        </p:txBody>
      </p:sp>
      <p:sp>
        <p:nvSpPr>
          <p:cNvPr id="5" name="TextBox 4"/>
          <p:cNvSpPr txBox="1"/>
          <p:nvPr/>
        </p:nvSpPr>
        <p:spPr>
          <a:xfrm>
            <a:off x="76200" y="1981200"/>
            <a:ext cx="8910536" cy="3970318"/>
          </a:xfrm>
          <a:prstGeom prst="rect">
            <a:avLst/>
          </a:prstGeom>
          <a:noFill/>
        </p:spPr>
        <p:txBody>
          <a:bodyPr wrap="square">
            <a:spAutoFit/>
          </a:bodyPr>
          <a:lstStyle/>
          <a:p>
            <a:pPr fontAlgn="auto">
              <a:spcBef>
                <a:spcPts val="0"/>
              </a:spcBef>
              <a:spcAft>
                <a:spcPts val="0"/>
              </a:spcAft>
              <a:buClr>
                <a:srgbClr val="7030A0"/>
              </a:buClr>
              <a:defRPr/>
            </a:pPr>
            <a:r>
              <a:rPr lang="en-US" sz="3600" dirty="0" smtClean="0">
                <a:latin typeface="Arial Narrow" pitchFamily="34" charset="0"/>
                <a:cs typeface="+mn-cs"/>
              </a:rPr>
              <a:t>Oklahoma Merit Protection Commission’s (MPC)  Mediation Program (</a:t>
            </a:r>
            <a:r>
              <a:rPr lang="en-US" sz="3600" b="1" u="sng" dirty="0" smtClean="0">
                <a:solidFill>
                  <a:srgbClr val="0000FF"/>
                </a:solidFill>
                <a:latin typeface="Arial Narrow" pitchFamily="34" charset="0"/>
                <a:cs typeface="+mn-cs"/>
              </a:rPr>
              <a:t>www.mpc.ok.gov</a:t>
            </a:r>
            <a:r>
              <a:rPr lang="en-US" sz="3600" dirty="0" smtClean="0">
                <a:latin typeface="Arial Narrow" pitchFamily="34" charset="0"/>
                <a:cs typeface="+mn-cs"/>
              </a:rPr>
              <a:t>)</a:t>
            </a:r>
          </a:p>
          <a:p>
            <a:pPr marL="571500" indent="-571500" fontAlgn="auto">
              <a:spcBef>
                <a:spcPts val="0"/>
              </a:spcBef>
              <a:spcAft>
                <a:spcPts val="0"/>
              </a:spcAft>
              <a:buClr>
                <a:srgbClr val="7030A0"/>
              </a:buClr>
              <a:buFont typeface="Arial" pitchFamily="34" charset="0"/>
              <a:buChar char="•"/>
              <a:defRPr/>
            </a:pPr>
            <a:r>
              <a:rPr lang="en-US" sz="3600" dirty="0" smtClean="0">
                <a:latin typeface="Arial Narrow" pitchFamily="34" charset="0"/>
                <a:cs typeface="+mn-cs"/>
              </a:rPr>
              <a:t>Free</a:t>
            </a:r>
          </a:p>
          <a:p>
            <a:pPr marL="571500" indent="-571500" fontAlgn="auto">
              <a:spcBef>
                <a:spcPts val="0"/>
              </a:spcBef>
              <a:spcAft>
                <a:spcPts val="0"/>
              </a:spcAft>
              <a:buClr>
                <a:srgbClr val="7030A0"/>
              </a:buClr>
              <a:buFont typeface="Arial" pitchFamily="34" charset="0"/>
              <a:buChar char="•"/>
              <a:defRPr/>
            </a:pPr>
            <a:r>
              <a:rPr lang="en-US" sz="3600" dirty="0" smtClean="0">
                <a:latin typeface="Arial Narrow" pitchFamily="34" charset="0"/>
                <a:cs typeface="+mn-cs"/>
              </a:rPr>
              <a:t>Non-bias mediator</a:t>
            </a:r>
            <a:endParaRPr lang="en-US" sz="3600" dirty="0">
              <a:latin typeface="Arial Narrow" pitchFamily="34" charset="0"/>
              <a:cs typeface="+mn-cs"/>
            </a:endParaRPr>
          </a:p>
          <a:p>
            <a:pPr marL="571500" indent="-571500" fontAlgn="auto">
              <a:spcBef>
                <a:spcPts val="0"/>
              </a:spcBef>
              <a:spcAft>
                <a:spcPts val="0"/>
              </a:spcAft>
              <a:buClr>
                <a:srgbClr val="7030A0"/>
              </a:buClr>
              <a:buFont typeface="Arial" pitchFamily="34" charset="0"/>
              <a:buChar char="•"/>
              <a:defRPr/>
            </a:pPr>
            <a:r>
              <a:rPr lang="en-US" sz="3600" dirty="0">
                <a:latin typeface="Arial Narrow" pitchFamily="34" charset="0"/>
              </a:rPr>
              <a:t>Anyone can request</a:t>
            </a:r>
          </a:p>
          <a:p>
            <a:pPr marL="1028700" lvl="1" indent="-571500" fontAlgn="auto">
              <a:spcBef>
                <a:spcPts val="0"/>
              </a:spcBef>
              <a:spcAft>
                <a:spcPts val="0"/>
              </a:spcAft>
              <a:buClr>
                <a:srgbClr val="7030A0"/>
              </a:buClr>
              <a:buFont typeface="Arial" pitchFamily="34" charset="0"/>
              <a:buChar char="•"/>
              <a:defRPr/>
            </a:pPr>
            <a:r>
              <a:rPr lang="en-US" sz="3600" dirty="0">
                <a:latin typeface="Arial Narrow" pitchFamily="34" charset="0"/>
              </a:rPr>
              <a:t>Venting, personality issues, formal complaints</a:t>
            </a:r>
          </a:p>
          <a:p>
            <a:pPr marL="571500" indent="-571500" fontAlgn="auto">
              <a:spcBef>
                <a:spcPts val="0"/>
              </a:spcBef>
              <a:spcAft>
                <a:spcPts val="0"/>
              </a:spcAft>
              <a:buClr>
                <a:srgbClr val="7030A0"/>
              </a:buClr>
              <a:buFont typeface="Arial" pitchFamily="34" charset="0"/>
              <a:buChar char="•"/>
              <a:defRPr/>
            </a:pPr>
            <a:endParaRPr lang="en-US" sz="3600" dirty="0">
              <a:latin typeface="Arial Narrow" pitchFamily="34" charset="0"/>
              <a:cs typeface="+mn-cs"/>
            </a:endParaRPr>
          </a:p>
        </p:txBody>
      </p:sp>
    </p:spTree>
    <p:extLst>
      <p:ext uri="{BB962C8B-B14F-4D97-AF65-F5344CB8AC3E}">
        <p14:creationId xmlns:p14="http://schemas.microsoft.com/office/powerpoint/2010/main" val="216587676"/>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3"/>
          <p:cNvSpPr>
            <a:spLocks noGrp="1"/>
          </p:cNvSpPr>
          <p:nvPr>
            <p:ph type="title"/>
          </p:nvPr>
        </p:nvSpPr>
        <p:spPr>
          <a:xfrm>
            <a:off x="152400" y="1143000"/>
            <a:ext cx="8763000" cy="1066800"/>
          </a:xfrm>
        </p:spPr>
        <p:txBody>
          <a:bodyPr/>
          <a:lstStyle/>
          <a:p>
            <a:pPr algn="ctr"/>
            <a:r>
              <a:rPr lang="en-US" dirty="0" smtClean="0">
                <a:solidFill>
                  <a:schemeClr val="tx1"/>
                </a:solidFill>
                <a:latin typeface="Arial Black" pitchFamily="34" charset="0"/>
              </a:rPr>
              <a:t>TITLE VII </a:t>
            </a:r>
            <a:br>
              <a:rPr lang="en-US" dirty="0" smtClean="0">
                <a:solidFill>
                  <a:schemeClr val="tx1"/>
                </a:solidFill>
                <a:latin typeface="Arial Black" pitchFamily="34" charset="0"/>
              </a:rPr>
            </a:br>
            <a:r>
              <a:rPr lang="en-US" dirty="0" smtClean="0">
                <a:solidFill>
                  <a:schemeClr val="tx1"/>
                </a:solidFill>
                <a:latin typeface="Arial Black" pitchFamily="34" charset="0"/>
              </a:rPr>
              <a:t>CIVIL RIGHTS ACT OF 1964</a:t>
            </a:r>
          </a:p>
        </p:txBody>
      </p:sp>
      <p:sp>
        <p:nvSpPr>
          <p:cNvPr id="5" name="Content Placeholder 4"/>
          <p:cNvSpPr>
            <a:spLocks noGrp="1"/>
          </p:cNvSpPr>
          <p:nvPr>
            <p:ph idx="1"/>
          </p:nvPr>
        </p:nvSpPr>
        <p:spPr>
          <a:xfrm>
            <a:off x="457200" y="2549525"/>
            <a:ext cx="8229600" cy="3698875"/>
          </a:xfrm>
        </p:spPr>
        <p:txBody>
          <a:bodyPr/>
          <a:lstStyle/>
          <a:p>
            <a:pPr marL="109538" indent="0" algn="just">
              <a:buFont typeface="Georgia" pitchFamily="18" charset="0"/>
              <a:buNone/>
            </a:pPr>
            <a:r>
              <a:rPr lang="en-US" sz="2400" dirty="0" smtClean="0">
                <a:latin typeface="Arial Narrow" pitchFamily="34" charset="0"/>
              </a:rPr>
              <a:t>Title VII of the Civil Rights Act of 1964 prohibits employment discrimination based on </a:t>
            </a:r>
            <a:r>
              <a:rPr lang="en-US" sz="2400" b="1" dirty="0" smtClean="0">
                <a:latin typeface="Arial Narrow" pitchFamily="34" charset="0"/>
              </a:rPr>
              <a:t>race, color, sex, religion, national origin, age, disability or genetic information</a:t>
            </a:r>
            <a:r>
              <a:rPr lang="en-US" sz="2400" dirty="0" smtClean="0">
                <a:latin typeface="Arial Narrow" pitchFamily="34" charset="0"/>
              </a:rPr>
              <a:t>.</a:t>
            </a:r>
          </a:p>
          <a:p>
            <a:pPr marL="109538" indent="0" algn="just">
              <a:buFont typeface="Georgia" pitchFamily="18" charset="0"/>
              <a:buNone/>
            </a:pPr>
            <a:endParaRPr lang="en-US" sz="2400" dirty="0" smtClean="0">
              <a:latin typeface="Arial Narrow" pitchFamily="34" charset="0"/>
            </a:endParaRPr>
          </a:p>
          <a:p>
            <a:pPr marL="109538" indent="0" algn="just">
              <a:buFont typeface="Georgia" pitchFamily="18" charset="0"/>
              <a:buNone/>
            </a:pPr>
            <a:r>
              <a:rPr lang="en-US" sz="2400" dirty="0" smtClean="0">
                <a:latin typeface="Arial Narrow" pitchFamily="34" charset="0"/>
              </a:rPr>
              <a:t>Title VII of the Civil Rights Act of 1964 forbids an employer from retaliating against an employee because of the employee’s opposition to “any practice made an unlawful practice” by Title VII, or the employee’s participation in “an investigation, proceeding, or hearing under [Title VII].” 42 §U.S.C. 2000e-3(a).</a:t>
            </a:r>
          </a:p>
        </p:txBody>
      </p:sp>
    </p:spTree>
  </p:cSld>
  <p:clrMapOvr>
    <a:masterClrMapping/>
  </p:clrMapOvr>
  <p:transition spd="slow">
    <p:cove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868363"/>
            <a:ext cx="8229600" cy="1066800"/>
          </a:xfrm>
        </p:spPr>
        <p:txBody>
          <a:bodyPr/>
          <a:lstStyle/>
          <a:p>
            <a:pPr algn="ctr"/>
            <a:r>
              <a:rPr lang="en-US" sz="4400" dirty="0" smtClean="0">
                <a:solidFill>
                  <a:schemeClr val="tx1"/>
                </a:solidFill>
                <a:latin typeface="Arial Black" pitchFamily="34" charset="0"/>
              </a:rPr>
              <a:t>MEDIATION AGREEMENTS</a:t>
            </a:r>
            <a:endParaRPr lang="en-US" sz="4400" dirty="0" smtClean="0">
              <a:solidFill>
                <a:schemeClr val="tx1"/>
              </a:solidFill>
              <a:latin typeface="Arial Black" pitchFamily="34" charset="0"/>
            </a:endParaRPr>
          </a:p>
        </p:txBody>
      </p:sp>
      <p:sp>
        <p:nvSpPr>
          <p:cNvPr id="5" name="TextBox 4"/>
          <p:cNvSpPr txBox="1"/>
          <p:nvPr/>
        </p:nvSpPr>
        <p:spPr>
          <a:xfrm>
            <a:off x="107004" y="2667000"/>
            <a:ext cx="8910536" cy="3416320"/>
          </a:xfrm>
          <a:prstGeom prst="rect">
            <a:avLst/>
          </a:prstGeom>
          <a:noFill/>
        </p:spPr>
        <p:txBody>
          <a:bodyPr wrap="square">
            <a:spAutoFit/>
          </a:bodyPr>
          <a:lstStyle/>
          <a:p>
            <a:pPr marL="571500" indent="-571500" fontAlgn="auto">
              <a:spcBef>
                <a:spcPts val="0"/>
              </a:spcBef>
              <a:spcAft>
                <a:spcPts val="0"/>
              </a:spcAft>
              <a:buClr>
                <a:srgbClr val="7030A0"/>
              </a:buClr>
              <a:buFont typeface="Arial" pitchFamily="34" charset="0"/>
              <a:buChar char="•"/>
              <a:defRPr/>
            </a:pPr>
            <a:r>
              <a:rPr lang="en-US" sz="3600" dirty="0" smtClean="0">
                <a:latin typeface="Arial Narrow" pitchFamily="34" charset="0"/>
                <a:cs typeface="+mn-cs"/>
              </a:rPr>
              <a:t>Signed by MPC Director</a:t>
            </a:r>
          </a:p>
          <a:p>
            <a:pPr marL="571500" indent="-571500" fontAlgn="auto">
              <a:spcBef>
                <a:spcPts val="0"/>
              </a:spcBef>
              <a:spcAft>
                <a:spcPts val="0"/>
              </a:spcAft>
              <a:buClr>
                <a:srgbClr val="7030A0"/>
              </a:buClr>
              <a:buFont typeface="Arial" pitchFamily="34" charset="0"/>
              <a:buChar char="•"/>
              <a:defRPr/>
            </a:pPr>
            <a:r>
              <a:rPr lang="en-US" sz="3600" dirty="0" smtClean="0">
                <a:latin typeface="Arial Narrow" pitchFamily="34" charset="0"/>
                <a:cs typeface="+mn-cs"/>
              </a:rPr>
              <a:t>Binding by Merit Rules</a:t>
            </a:r>
          </a:p>
          <a:p>
            <a:pPr marL="571500" indent="-571500" fontAlgn="auto">
              <a:spcBef>
                <a:spcPts val="0"/>
              </a:spcBef>
              <a:spcAft>
                <a:spcPts val="0"/>
              </a:spcAft>
              <a:buClr>
                <a:srgbClr val="7030A0"/>
              </a:buClr>
              <a:buFont typeface="Arial" pitchFamily="34" charset="0"/>
              <a:buChar char="•"/>
              <a:defRPr/>
            </a:pPr>
            <a:endParaRPr lang="en-US" sz="3600" dirty="0" smtClean="0">
              <a:latin typeface="Arial Narrow" pitchFamily="34" charset="0"/>
              <a:cs typeface="+mn-cs"/>
            </a:endParaRPr>
          </a:p>
          <a:p>
            <a:pPr marL="571500" indent="-571500" fontAlgn="auto">
              <a:spcBef>
                <a:spcPts val="0"/>
              </a:spcBef>
              <a:spcAft>
                <a:spcPts val="0"/>
              </a:spcAft>
              <a:buClr>
                <a:srgbClr val="7030A0"/>
              </a:buClr>
              <a:buFont typeface="Arial" pitchFamily="34" charset="0"/>
              <a:buChar char="•"/>
              <a:defRPr/>
            </a:pPr>
            <a:endParaRPr lang="en-US" sz="3600" dirty="0">
              <a:latin typeface="Arial Narrow" pitchFamily="34" charset="0"/>
              <a:cs typeface="+mn-cs"/>
            </a:endParaRPr>
          </a:p>
          <a:p>
            <a:pPr algn="just" fontAlgn="auto">
              <a:spcBef>
                <a:spcPts val="0"/>
              </a:spcBef>
              <a:spcAft>
                <a:spcPts val="0"/>
              </a:spcAft>
              <a:buClr>
                <a:srgbClr val="7030A0"/>
              </a:buClr>
              <a:defRPr/>
            </a:pPr>
            <a:r>
              <a:rPr lang="en-US" sz="3600" i="1" u="sng" dirty="0" smtClean="0">
                <a:latin typeface="Arial Narrow" pitchFamily="34" charset="0"/>
                <a:cs typeface="+mn-cs"/>
              </a:rPr>
              <a:t>Grievance can filed if agreement is broken</a:t>
            </a:r>
            <a:endParaRPr lang="en-US" sz="3600" i="1" u="sng" dirty="0">
              <a:latin typeface="Arial Narrow" pitchFamily="34" charset="0"/>
            </a:endParaRPr>
          </a:p>
          <a:p>
            <a:pPr marL="571500" indent="-571500" fontAlgn="auto">
              <a:spcBef>
                <a:spcPts val="0"/>
              </a:spcBef>
              <a:spcAft>
                <a:spcPts val="0"/>
              </a:spcAft>
              <a:buClr>
                <a:srgbClr val="7030A0"/>
              </a:buClr>
              <a:buFont typeface="Arial" pitchFamily="34" charset="0"/>
              <a:buChar char="•"/>
              <a:defRPr/>
            </a:pPr>
            <a:endParaRPr lang="en-US" sz="3600" dirty="0">
              <a:latin typeface="Arial Narrow" pitchFamily="34" charset="0"/>
              <a:cs typeface="+mn-cs"/>
            </a:endParaRPr>
          </a:p>
        </p:txBody>
      </p:sp>
    </p:spTree>
    <p:extLst>
      <p:ext uri="{BB962C8B-B14F-4D97-AF65-F5344CB8AC3E}">
        <p14:creationId xmlns:p14="http://schemas.microsoft.com/office/powerpoint/2010/main" val="2432108591"/>
      </p:ext>
    </p:extLst>
  </p:cSld>
  <p:clrMapOvr>
    <a:masterClrMapping/>
  </p:clrMapOvr>
  <p:transition spd="slow">
    <p:cove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868363"/>
            <a:ext cx="8229600" cy="1066800"/>
          </a:xfrm>
        </p:spPr>
        <p:txBody>
          <a:bodyPr/>
          <a:lstStyle/>
          <a:p>
            <a:pPr algn="ctr"/>
            <a:r>
              <a:rPr lang="en-US" sz="4400" dirty="0" smtClean="0">
                <a:solidFill>
                  <a:schemeClr val="tx1"/>
                </a:solidFill>
                <a:latin typeface="Arial Black" pitchFamily="34" charset="0"/>
              </a:rPr>
              <a:t>MEDIATION</a:t>
            </a:r>
          </a:p>
        </p:txBody>
      </p:sp>
      <p:sp>
        <p:nvSpPr>
          <p:cNvPr id="5" name="TextBox 4"/>
          <p:cNvSpPr txBox="1"/>
          <p:nvPr/>
        </p:nvSpPr>
        <p:spPr>
          <a:xfrm>
            <a:off x="0" y="2743200"/>
            <a:ext cx="8910536" cy="2862322"/>
          </a:xfrm>
          <a:prstGeom prst="rect">
            <a:avLst/>
          </a:prstGeom>
          <a:noFill/>
        </p:spPr>
        <p:txBody>
          <a:bodyPr wrap="square">
            <a:spAutoFit/>
          </a:bodyPr>
          <a:lstStyle/>
          <a:p>
            <a:pPr marL="742950" indent="-742950" algn="just" fontAlgn="auto">
              <a:spcBef>
                <a:spcPts val="0"/>
              </a:spcBef>
              <a:spcAft>
                <a:spcPts val="0"/>
              </a:spcAft>
              <a:buClr>
                <a:srgbClr val="7030A0"/>
              </a:buClr>
              <a:buFont typeface="Arial" pitchFamily="34" charset="0"/>
              <a:buChar char="•"/>
              <a:defRPr/>
            </a:pPr>
            <a:r>
              <a:rPr lang="en-US" sz="3600" dirty="0" smtClean="0">
                <a:latin typeface="Arial Narrow" pitchFamily="34" charset="0"/>
                <a:cs typeface="+mn-cs"/>
              </a:rPr>
              <a:t>Investigation will continue if an agreement is not formed during mediation</a:t>
            </a:r>
          </a:p>
          <a:p>
            <a:pPr marL="742950" indent="-742950" algn="just" fontAlgn="auto">
              <a:spcBef>
                <a:spcPts val="0"/>
              </a:spcBef>
              <a:spcAft>
                <a:spcPts val="0"/>
              </a:spcAft>
              <a:buClr>
                <a:srgbClr val="7030A0"/>
              </a:buClr>
              <a:buFont typeface="Arial" pitchFamily="34" charset="0"/>
              <a:buChar char="•"/>
              <a:defRPr/>
            </a:pPr>
            <a:r>
              <a:rPr lang="en-US" sz="3600" dirty="0" smtClean="0">
                <a:latin typeface="Arial Narrow" pitchFamily="34" charset="0"/>
                <a:cs typeface="+mn-cs"/>
              </a:rPr>
              <a:t>Individual does not lose anything by trying mediation first</a:t>
            </a:r>
          </a:p>
          <a:p>
            <a:pPr fontAlgn="auto">
              <a:spcBef>
                <a:spcPts val="0"/>
              </a:spcBef>
              <a:spcAft>
                <a:spcPts val="0"/>
              </a:spcAft>
              <a:defRPr/>
            </a:pPr>
            <a:endParaRPr lang="en-US" sz="3600" dirty="0">
              <a:latin typeface="Arial Narrow" pitchFamily="34" charset="0"/>
              <a:cs typeface="+mn-cs"/>
            </a:endParaRPr>
          </a:p>
        </p:txBody>
      </p:sp>
    </p:spTree>
    <p:extLst>
      <p:ext uri="{BB962C8B-B14F-4D97-AF65-F5344CB8AC3E}">
        <p14:creationId xmlns:p14="http://schemas.microsoft.com/office/powerpoint/2010/main" val="2432108591"/>
      </p:ext>
    </p:extLst>
  </p:cSld>
  <p:clrMapOvr>
    <a:masterClrMapping/>
  </p:clrMapOvr>
  <p:transition spd="slow">
    <p:cove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868363"/>
            <a:ext cx="8229600" cy="1066800"/>
          </a:xfrm>
        </p:spPr>
        <p:txBody>
          <a:bodyPr/>
          <a:lstStyle/>
          <a:p>
            <a:pPr algn="ctr"/>
            <a:r>
              <a:rPr lang="en-US" sz="4400" dirty="0" smtClean="0">
                <a:solidFill>
                  <a:schemeClr val="tx1"/>
                </a:solidFill>
                <a:latin typeface="Arial Black" pitchFamily="34" charset="0"/>
              </a:rPr>
              <a:t>FILING WITH </a:t>
            </a:r>
            <a:br>
              <a:rPr lang="en-US" sz="4400" dirty="0" smtClean="0">
                <a:solidFill>
                  <a:schemeClr val="tx1"/>
                </a:solidFill>
                <a:latin typeface="Arial Black" pitchFamily="34" charset="0"/>
              </a:rPr>
            </a:br>
            <a:r>
              <a:rPr lang="en-US" sz="4400" dirty="0" smtClean="0">
                <a:solidFill>
                  <a:schemeClr val="tx1"/>
                </a:solidFill>
                <a:latin typeface="Arial Black" pitchFamily="34" charset="0"/>
              </a:rPr>
              <a:t>CIVIL RIGHTS DIVISION</a:t>
            </a:r>
          </a:p>
        </p:txBody>
      </p:sp>
      <p:sp>
        <p:nvSpPr>
          <p:cNvPr id="5" name="TextBox 4"/>
          <p:cNvSpPr txBox="1"/>
          <p:nvPr/>
        </p:nvSpPr>
        <p:spPr>
          <a:xfrm>
            <a:off x="76200" y="2133600"/>
            <a:ext cx="8910536" cy="5632311"/>
          </a:xfrm>
          <a:prstGeom prst="rect">
            <a:avLst/>
          </a:prstGeom>
          <a:noFill/>
        </p:spPr>
        <p:txBody>
          <a:bodyPr wrap="square">
            <a:spAutoFit/>
          </a:bodyPr>
          <a:lstStyle/>
          <a:p>
            <a:pPr marL="571500" indent="-571500" fontAlgn="auto">
              <a:spcBef>
                <a:spcPts val="0"/>
              </a:spcBef>
              <a:spcAft>
                <a:spcPts val="0"/>
              </a:spcAft>
              <a:buClr>
                <a:srgbClr val="7030A0"/>
              </a:buClr>
              <a:buFont typeface="Arial" pitchFamily="34" charset="0"/>
              <a:buChar char="•"/>
              <a:defRPr/>
            </a:pPr>
            <a:r>
              <a:rPr lang="en-US" sz="3600" dirty="0" smtClean="0">
                <a:latin typeface="Arial Narrow" pitchFamily="34" charset="0"/>
                <a:cs typeface="+mn-cs"/>
              </a:rPr>
              <a:t>Form available online or by contacting Civil Rights Division</a:t>
            </a:r>
          </a:p>
          <a:p>
            <a:pPr marL="571500" indent="-571500" fontAlgn="auto">
              <a:spcBef>
                <a:spcPts val="0"/>
              </a:spcBef>
              <a:spcAft>
                <a:spcPts val="0"/>
              </a:spcAft>
              <a:buClr>
                <a:srgbClr val="7030A0"/>
              </a:buClr>
              <a:buFont typeface="Arial" pitchFamily="34" charset="0"/>
              <a:buChar char="•"/>
              <a:defRPr/>
            </a:pPr>
            <a:r>
              <a:rPr lang="en-US" sz="3600" dirty="0" smtClean="0">
                <a:latin typeface="Arial Narrow" pitchFamily="34" charset="0"/>
                <a:cs typeface="+mn-cs"/>
              </a:rPr>
              <a:t>Filed no later than </a:t>
            </a:r>
            <a:r>
              <a:rPr lang="en-US" sz="3600" b="1" u="sng" dirty="0" smtClean="0">
                <a:latin typeface="Arial Narrow" pitchFamily="34" charset="0"/>
                <a:cs typeface="+mn-cs"/>
              </a:rPr>
              <a:t>180 calendar days </a:t>
            </a:r>
            <a:r>
              <a:rPr lang="en-US" sz="3600" dirty="0" smtClean="0">
                <a:latin typeface="Arial Narrow" pitchFamily="34" charset="0"/>
                <a:cs typeface="+mn-cs"/>
              </a:rPr>
              <a:t>following:</a:t>
            </a:r>
          </a:p>
          <a:p>
            <a:pPr marL="1485900" lvl="2" indent="-571500" fontAlgn="auto">
              <a:spcBef>
                <a:spcPts val="0"/>
              </a:spcBef>
              <a:spcAft>
                <a:spcPts val="0"/>
              </a:spcAft>
              <a:buClr>
                <a:srgbClr val="7030A0"/>
              </a:buClr>
              <a:buFont typeface="Arial" pitchFamily="34" charset="0"/>
              <a:buChar char="•"/>
              <a:defRPr/>
            </a:pPr>
            <a:r>
              <a:rPr lang="en-US" sz="3600" dirty="0" smtClean="0">
                <a:latin typeface="Arial Narrow" pitchFamily="34" charset="0"/>
                <a:cs typeface="+mn-cs"/>
              </a:rPr>
              <a:t>Date of the alleged action of discrimination; or</a:t>
            </a:r>
          </a:p>
          <a:p>
            <a:pPr marL="1485900" lvl="2" indent="-571500" fontAlgn="auto">
              <a:spcBef>
                <a:spcPts val="0"/>
              </a:spcBef>
              <a:spcAft>
                <a:spcPts val="0"/>
              </a:spcAft>
              <a:buClr>
                <a:srgbClr val="7030A0"/>
              </a:buClr>
              <a:buFont typeface="Arial" pitchFamily="34" charset="0"/>
              <a:buChar char="•"/>
              <a:defRPr/>
            </a:pPr>
            <a:r>
              <a:rPr lang="en-US" sz="3600" dirty="0" smtClean="0">
                <a:latin typeface="Arial Narrow" pitchFamily="34" charset="0"/>
                <a:cs typeface="+mn-cs"/>
              </a:rPr>
              <a:t>Where there has been a continuing course of conduct, the date on which that conduct was discovered</a:t>
            </a:r>
          </a:p>
          <a:p>
            <a:pPr marL="571500" indent="-571500" fontAlgn="auto">
              <a:spcBef>
                <a:spcPts val="0"/>
              </a:spcBef>
              <a:spcAft>
                <a:spcPts val="0"/>
              </a:spcAft>
              <a:buClr>
                <a:srgbClr val="7030A0"/>
              </a:buClr>
              <a:buFont typeface="Arial" pitchFamily="34" charset="0"/>
              <a:buChar char="•"/>
              <a:defRPr/>
            </a:pPr>
            <a:endParaRPr lang="en-US" sz="3600" dirty="0">
              <a:latin typeface="Arial Narrow" pitchFamily="34" charset="0"/>
            </a:endParaRPr>
          </a:p>
          <a:p>
            <a:pPr fontAlgn="auto">
              <a:spcBef>
                <a:spcPts val="0"/>
              </a:spcBef>
              <a:spcAft>
                <a:spcPts val="0"/>
              </a:spcAft>
              <a:buClr>
                <a:srgbClr val="7030A0"/>
              </a:buClr>
              <a:defRPr/>
            </a:pPr>
            <a:endParaRPr lang="en-US" sz="3600" dirty="0">
              <a:latin typeface="Arial Narrow" pitchFamily="34" charset="0"/>
              <a:cs typeface="+mn-cs"/>
            </a:endParaRPr>
          </a:p>
        </p:txBody>
      </p:sp>
    </p:spTree>
    <p:extLst>
      <p:ext uri="{BB962C8B-B14F-4D97-AF65-F5344CB8AC3E}">
        <p14:creationId xmlns:p14="http://schemas.microsoft.com/office/powerpoint/2010/main" val="2432108591"/>
      </p:ext>
    </p:extLst>
  </p:cSld>
  <p:clrMapOvr>
    <a:masterClrMapping/>
  </p:clrMapOvr>
  <p:transition spd="slow">
    <p:cove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388938" y="838200"/>
            <a:ext cx="8229600" cy="1066800"/>
          </a:xfrm>
          <a:prstGeom prst="rect">
            <a:avLst/>
          </a:prstGeom>
        </p:spPr>
        <p:txBody>
          <a:bodyPr anchor="ctr">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fontAlgn="auto">
              <a:spcAft>
                <a:spcPts val="0"/>
              </a:spcAft>
              <a:defRPr/>
            </a:pPr>
            <a:r>
              <a:rPr lang="en-US" sz="4400" dirty="0" smtClean="0">
                <a:solidFill>
                  <a:schemeClr val="tx1"/>
                </a:solidFill>
                <a:latin typeface="Arial Black" pitchFamily="34" charset="0"/>
              </a:rPr>
              <a:t>FILING – CIVIL RIGHTS</a:t>
            </a:r>
          </a:p>
          <a:p>
            <a:pPr algn="ctr" fontAlgn="auto">
              <a:spcAft>
                <a:spcPts val="0"/>
              </a:spcAft>
              <a:defRPr/>
            </a:pPr>
            <a:r>
              <a:rPr lang="en-US" sz="4400" dirty="0" smtClean="0">
                <a:solidFill>
                  <a:schemeClr val="tx1"/>
                </a:solidFill>
                <a:latin typeface="Arial Black" pitchFamily="34" charset="0"/>
              </a:rPr>
              <a:t>TIMEFRAMES</a:t>
            </a:r>
            <a:endParaRPr lang="en-US" sz="4400" dirty="0">
              <a:solidFill>
                <a:schemeClr val="tx1"/>
              </a:solidFill>
              <a:latin typeface="Arial Black" pitchFamily="34" charset="0"/>
            </a:endParaRPr>
          </a:p>
        </p:txBody>
      </p:sp>
      <p:sp>
        <p:nvSpPr>
          <p:cNvPr id="2" name="TextBox 1"/>
          <p:cNvSpPr txBox="1">
            <a:spLocks noChangeArrowheads="1"/>
          </p:cNvSpPr>
          <p:nvPr/>
        </p:nvSpPr>
        <p:spPr bwMode="auto">
          <a:xfrm>
            <a:off x="388938" y="2743200"/>
            <a:ext cx="8534400" cy="2308324"/>
          </a:xfrm>
          <a:prstGeom prst="rect">
            <a:avLst/>
          </a:prstGeom>
          <a:noFill/>
          <a:ln w="9525">
            <a:noFill/>
            <a:miter lim="800000"/>
            <a:headEnd/>
            <a:tailEnd/>
          </a:ln>
        </p:spPr>
        <p:txBody>
          <a:bodyPr wrap="square">
            <a:spAutoFit/>
          </a:bodyPr>
          <a:lstStyle/>
          <a:p>
            <a:pPr marL="342900" indent="-342900">
              <a:buClr>
                <a:srgbClr val="7030A0"/>
              </a:buClr>
              <a:buFont typeface="Arial" pitchFamily="34" charset="0"/>
              <a:buChar char="•"/>
            </a:pPr>
            <a:r>
              <a:rPr lang="en-US" sz="3600" dirty="0">
                <a:latin typeface="Arial Narrow" pitchFamily="34" charset="0"/>
              </a:rPr>
              <a:t>Ten (10) business days – Acknowledge </a:t>
            </a:r>
            <a:r>
              <a:rPr lang="en-US" sz="3600" dirty="0" smtClean="0">
                <a:latin typeface="Arial Narrow" pitchFamily="34" charset="0"/>
              </a:rPr>
              <a:t>receipt</a:t>
            </a:r>
          </a:p>
          <a:p>
            <a:pPr marL="342900" indent="-342900">
              <a:buClr>
                <a:srgbClr val="7030A0"/>
              </a:buClr>
              <a:buFont typeface="Arial" pitchFamily="34" charset="0"/>
              <a:buChar char="•"/>
            </a:pPr>
            <a:r>
              <a:rPr lang="en-US" sz="3600" dirty="0" smtClean="0">
                <a:latin typeface="Arial Narrow" pitchFamily="34" charset="0"/>
              </a:rPr>
              <a:t>Sixty </a:t>
            </a:r>
            <a:r>
              <a:rPr lang="en-US" sz="3600" dirty="0">
                <a:latin typeface="Arial Narrow" pitchFamily="34" charset="0"/>
              </a:rPr>
              <a:t>(60) days – Investigation </a:t>
            </a:r>
            <a:r>
              <a:rPr lang="en-US" sz="3600" dirty="0" smtClean="0">
                <a:latin typeface="Arial Narrow" pitchFamily="34" charset="0"/>
              </a:rPr>
              <a:t>completed</a:t>
            </a:r>
          </a:p>
          <a:p>
            <a:pPr marL="342900" indent="-342900">
              <a:buClr>
                <a:srgbClr val="7030A0"/>
              </a:buClr>
              <a:buFont typeface="Arial" pitchFamily="34" charset="0"/>
              <a:buChar char="•"/>
            </a:pPr>
            <a:r>
              <a:rPr lang="en-US" sz="3600" dirty="0" smtClean="0">
                <a:latin typeface="Arial Narrow" pitchFamily="34" charset="0"/>
              </a:rPr>
              <a:t>Ninety </a:t>
            </a:r>
            <a:r>
              <a:rPr lang="en-US" sz="3600" dirty="0">
                <a:latin typeface="Arial Narrow" pitchFamily="34" charset="0"/>
              </a:rPr>
              <a:t>(90) calendar days – Final </a:t>
            </a:r>
            <a:r>
              <a:rPr lang="en-US" sz="3600" dirty="0" smtClean="0">
                <a:latin typeface="Arial Narrow" pitchFamily="34" charset="0"/>
              </a:rPr>
              <a:t>decision by ODOT Director</a:t>
            </a:r>
            <a:endParaRPr lang="en-US" sz="3600" dirty="0">
              <a:latin typeface="Arial Narrow" pitchFamily="34" charset="0"/>
            </a:endParaRPr>
          </a:p>
        </p:txBody>
      </p:sp>
    </p:spTree>
  </p:cSld>
  <p:clrMapOvr>
    <a:masterClrMapping/>
  </p:clrMapOvr>
  <p:transition spd="slow">
    <p:cove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868363"/>
            <a:ext cx="8229600" cy="1066800"/>
          </a:xfrm>
        </p:spPr>
        <p:txBody>
          <a:bodyPr/>
          <a:lstStyle/>
          <a:p>
            <a:pPr algn="ctr"/>
            <a:r>
              <a:rPr lang="en-US" sz="4400" dirty="0" smtClean="0">
                <a:solidFill>
                  <a:schemeClr val="tx1"/>
                </a:solidFill>
                <a:latin typeface="Arial Black" pitchFamily="34" charset="0"/>
              </a:rPr>
              <a:t>FILING WITH </a:t>
            </a:r>
            <a:br>
              <a:rPr lang="en-US" sz="4400" dirty="0" smtClean="0">
                <a:solidFill>
                  <a:schemeClr val="tx1"/>
                </a:solidFill>
                <a:latin typeface="Arial Black" pitchFamily="34" charset="0"/>
              </a:rPr>
            </a:br>
            <a:r>
              <a:rPr lang="en-US" sz="4400" dirty="0" smtClean="0">
                <a:solidFill>
                  <a:schemeClr val="tx1"/>
                </a:solidFill>
                <a:latin typeface="Arial Black" pitchFamily="34" charset="0"/>
              </a:rPr>
              <a:t>HUMAN RESOURCES</a:t>
            </a:r>
          </a:p>
        </p:txBody>
      </p:sp>
      <p:sp>
        <p:nvSpPr>
          <p:cNvPr id="5" name="TextBox 4"/>
          <p:cNvSpPr txBox="1"/>
          <p:nvPr/>
        </p:nvSpPr>
        <p:spPr>
          <a:xfrm>
            <a:off x="76200" y="2133600"/>
            <a:ext cx="8910536" cy="5078313"/>
          </a:xfrm>
          <a:prstGeom prst="rect">
            <a:avLst/>
          </a:prstGeom>
          <a:noFill/>
        </p:spPr>
        <p:txBody>
          <a:bodyPr wrap="square">
            <a:spAutoFit/>
          </a:bodyPr>
          <a:lstStyle/>
          <a:p>
            <a:pPr marL="571500" indent="-571500" fontAlgn="auto">
              <a:spcBef>
                <a:spcPts val="0"/>
              </a:spcBef>
              <a:spcAft>
                <a:spcPts val="0"/>
              </a:spcAft>
              <a:buClr>
                <a:srgbClr val="7030A0"/>
              </a:buClr>
              <a:buFont typeface="Arial" pitchFamily="34" charset="0"/>
              <a:buChar char="•"/>
              <a:defRPr/>
            </a:pPr>
            <a:r>
              <a:rPr lang="en-US" sz="3600" dirty="0" smtClean="0">
                <a:latin typeface="Arial Narrow" pitchFamily="34" charset="0"/>
                <a:cs typeface="+mn-cs"/>
              </a:rPr>
              <a:t>Individual uses Grievance Form</a:t>
            </a:r>
          </a:p>
          <a:p>
            <a:pPr marL="571500" indent="-571500" fontAlgn="auto">
              <a:spcBef>
                <a:spcPts val="0"/>
              </a:spcBef>
              <a:spcAft>
                <a:spcPts val="0"/>
              </a:spcAft>
              <a:buClr>
                <a:srgbClr val="7030A0"/>
              </a:buClr>
              <a:buFont typeface="Arial" pitchFamily="34" charset="0"/>
              <a:buChar char="•"/>
              <a:defRPr/>
            </a:pPr>
            <a:r>
              <a:rPr lang="en-US" sz="3600" dirty="0" smtClean="0">
                <a:latin typeface="Arial Narrow" pitchFamily="34" charset="0"/>
                <a:cs typeface="+mn-cs"/>
              </a:rPr>
              <a:t>Filed no later than </a:t>
            </a:r>
            <a:r>
              <a:rPr lang="en-US" sz="3600" b="1" u="sng" dirty="0" smtClean="0">
                <a:latin typeface="Arial Narrow" pitchFamily="34" charset="0"/>
                <a:cs typeface="+mn-cs"/>
              </a:rPr>
              <a:t>20 calendar days </a:t>
            </a:r>
            <a:r>
              <a:rPr lang="en-US" sz="3600" dirty="0" smtClean="0">
                <a:latin typeface="Arial Narrow" pitchFamily="34" charset="0"/>
                <a:cs typeface="+mn-cs"/>
              </a:rPr>
              <a:t>following:</a:t>
            </a:r>
          </a:p>
          <a:p>
            <a:pPr marL="1485900" lvl="2" indent="-571500" fontAlgn="auto">
              <a:spcBef>
                <a:spcPts val="0"/>
              </a:spcBef>
              <a:spcAft>
                <a:spcPts val="0"/>
              </a:spcAft>
              <a:buClr>
                <a:srgbClr val="7030A0"/>
              </a:buClr>
              <a:buFont typeface="Arial" pitchFamily="34" charset="0"/>
              <a:buChar char="•"/>
              <a:defRPr/>
            </a:pPr>
            <a:r>
              <a:rPr lang="en-US" sz="3600" dirty="0" smtClean="0">
                <a:latin typeface="Arial Narrow" pitchFamily="34" charset="0"/>
                <a:cs typeface="+mn-cs"/>
              </a:rPr>
              <a:t>Date of the alleged action of discrimination; or</a:t>
            </a:r>
          </a:p>
          <a:p>
            <a:pPr marL="1485900" lvl="2" indent="-571500" fontAlgn="auto">
              <a:spcBef>
                <a:spcPts val="0"/>
              </a:spcBef>
              <a:spcAft>
                <a:spcPts val="0"/>
              </a:spcAft>
              <a:buClr>
                <a:srgbClr val="7030A0"/>
              </a:buClr>
              <a:buFont typeface="Arial" pitchFamily="34" charset="0"/>
              <a:buChar char="•"/>
              <a:defRPr/>
            </a:pPr>
            <a:r>
              <a:rPr lang="en-US" sz="3600" dirty="0" smtClean="0">
                <a:latin typeface="Arial Narrow" pitchFamily="34" charset="0"/>
                <a:cs typeface="+mn-cs"/>
              </a:rPr>
              <a:t>Where there has been a continuing course of conduct, the date on which that conduct was discovered</a:t>
            </a:r>
          </a:p>
          <a:p>
            <a:pPr marL="571500" indent="-571500" fontAlgn="auto">
              <a:spcBef>
                <a:spcPts val="0"/>
              </a:spcBef>
              <a:spcAft>
                <a:spcPts val="0"/>
              </a:spcAft>
              <a:buClr>
                <a:srgbClr val="7030A0"/>
              </a:buClr>
              <a:buFont typeface="Arial" pitchFamily="34" charset="0"/>
              <a:buChar char="•"/>
              <a:defRPr/>
            </a:pPr>
            <a:endParaRPr lang="en-US" sz="3600" dirty="0">
              <a:latin typeface="Arial Narrow" pitchFamily="34" charset="0"/>
            </a:endParaRPr>
          </a:p>
          <a:p>
            <a:pPr fontAlgn="auto">
              <a:spcBef>
                <a:spcPts val="0"/>
              </a:spcBef>
              <a:spcAft>
                <a:spcPts val="0"/>
              </a:spcAft>
              <a:buClr>
                <a:srgbClr val="7030A0"/>
              </a:buClr>
              <a:defRPr/>
            </a:pPr>
            <a:endParaRPr lang="en-US" sz="3600" dirty="0">
              <a:latin typeface="Arial Narrow" pitchFamily="34" charset="0"/>
              <a:cs typeface="+mn-cs"/>
            </a:endParaRPr>
          </a:p>
        </p:txBody>
      </p:sp>
    </p:spTree>
    <p:extLst>
      <p:ext uri="{BB962C8B-B14F-4D97-AF65-F5344CB8AC3E}">
        <p14:creationId xmlns:p14="http://schemas.microsoft.com/office/powerpoint/2010/main" val="1265416191"/>
      </p:ext>
    </p:extLst>
  </p:cSld>
  <p:clrMapOvr>
    <a:masterClrMapping/>
  </p:clrMapOvr>
  <p:transition spd="slow">
    <p:cove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388938" y="457200"/>
            <a:ext cx="8229600" cy="1905000"/>
          </a:xfrm>
          <a:prstGeom prst="rect">
            <a:avLst/>
          </a:prstGeom>
        </p:spPr>
        <p:txBody>
          <a:bodyPr anchor="ctr">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fontAlgn="auto">
              <a:spcAft>
                <a:spcPts val="0"/>
              </a:spcAft>
              <a:defRPr/>
            </a:pPr>
            <a:r>
              <a:rPr lang="en-US" dirty="0" smtClean="0">
                <a:solidFill>
                  <a:schemeClr val="tx1"/>
                </a:solidFill>
                <a:latin typeface="Arial Black" pitchFamily="34" charset="0"/>
              </a:rPr>
              <a:t>FILING – HUMAN RESOURCES</a:t>
            </a:r>
            <a:r>
              <a:rPr lang="en-US" dirty="0">
                <a:solidFill>
                  <a:schemeClr val="tx1"/>
                </a:solidFill>
                <a:latin typeface="Arial Black" pitchFamily="34" charset="0"/>
              </a:rPr>
              <a:t> </a:t>
            </a:r>
            <a:r>
              <a:rPr lang="en-US" dirty="0" smtClean="0">
                <a:solidFill>
                  <a:schemeClr val="tx1"/>
                </a:solidFill>
                <a:latin typeface="Arial Black" pitchFamily="34" charset="0"/>
              </a:rPr>
              <a:t>TIMEFRAMES</a:t>
            </a:r>
            <a:endParaRPr lang="en-US" dirty="0">
              <a:solidFill>
                <a:schemeClr val="tx1"/>
              </a:solidFill>
              <a:latin typeface="Arial Black" pitchFamily="34" charset="0"/>
            </a:endParaRPr>
          </a:p>
        </p:txBody>
      </p:sp>
      <p:sp>
        <p:nvSpPr>
          <p:cNvPr id="2" name="TextBox 1"/>
          <p:cNvSpPr txBox="1">
            <a:spLocks noChangeArrowheads="1"/>
          </p:cNvSpPr>
          <p:nvPr/>
        </p:nvSpPr>
        <p:spPr bwMode="auto">
          <a:xfrm>
            <a:off x="76200" y="2386519"/>
            <a:ext cx="8839200" cy="4247317"/>
          </a:xfrm>
          <a:prstGeom prst="rect">
            <a:avLst/>
          </a:prstGeom>
          <a:noFill/>
          <a:ln w="9525">
            <a:noFill/>
            <a:miter lim="800000"/>
            <a:headEnd/>
            <a:tailEnd/>
          </a:ln>
        </p:spPr>
        <p:txBody>
          <a:bodyPr wrap="square">
            <a:spAutoFit/>
          </a:bodyPr>
          <a:lstStyle/>
          <a:p>
            <a:pPr>
              <a:buClr>
                <a:srgbClr val="7030A0"/>
              </a:buClr>
            </a:pPr>
            <a:r>
              <a:rPr lang="en-US" sz="3000" b="1" dirty="0" smtClean="0">
                <a:latin typeface="Arial Narrow" pitchFamily="34" charset="0"/>
              </a:rPr>
              <a:t>* </a:t>
            </a:r>
            <a:r>
              <a:rPr lang="en-US" sz="3000" b="1" dirty="0" smtClean="0">
                <a:latin typeface="Arial Narrow" pitchFamily="34" charset="0"/>
              </a:rPr>
              <a:t>All discrimination </a:t>
            </a:r>
            <a:r>
              <a:rPr lang="en-US" sz="3000" b="1" dirty="0" smtClean="0">
                <a:latin typeface="Arial Narrow" pitchFamily="34" charset="0"/>
              </a:rPr>
              <a:t>grievances will be forwarded to the Civil Rights Division for investigation.  </a:t>
            </a:r>
          </a:p>
          <a:p>
            <a:pPr marL="457200" indent="-457200">
              <a:buClr>
                <a:srgbClr val="7030A0"/>
              </a:buClr>
              <a:buFont typeface="Arial" pitchFamily="34" charset="0"/>
              <a:buChar char="•"/>
            </a:pPr>
            <a:endParaRPr lang="en-US" sz="3000" b="1" dirty="0" smtClean="0">
              <a:latin typeface="Arial Narrow" pitchFamily="34" charset="0"/>
            </a:endParaRPr>
          </a:p>
          <a:p>
            <a:pPr marL="457200" indent="-457200">
              <a:buClr>
                <a:srgbClr val="7030A0"/>
              </a:buClr>
              <a:buFont typeface="Arial" pitchFamily="34" charset="0"/>
              <a:buChar char="•"/>
            </a:pPr>
            <a:r>
              <a:rPr lang="en-US" sz="3000" dirty="0" smtClean="0">
                <a:latin typeface="Arial Narrow" pitchFamily="34" charset="0"/>
              </a:rPr>
              <a:t>45 </a:t>
            </a:r>
            <a:r>
              <a:rPr lang="en-US" sz="3000" dirty="0">
                <a:latin typeface="Arial Narrow" pitchFamily="34" charset="0"/>
              </a:rPr>
              <a:t>calendar days </a:t>
            </a:r>
            <a:r>
              <a:rPr lang="en-US" sz="3000" dirty="0" smtClean="0">
                <a:latin typeface="Arial Narrow" pitchFamily="34" charset="0"/>
              </a:rPr>
              <a:t>– Resolved</a:t>
            </a:r>
          </a:p>
          <a:p>
            <a:pPr marL="457200" indent="-457200">
              <a:buClr>
                <a:srgbClr val="7030A0"/>
              </a:buClr>
              <a:buFont typeface="Arial" pitchFamily="34" charset="0"/>
              <a:buChar char="•"/>
            </a:pPr>
            <a:r>
              <a:rPr lang="en-US" sz="3000" dirty="0" smtClean="0">
                <a:latin typeface="Arial Narrow" pitchFamily="34" charset="0"/>
              </a:rPr>
              <a:t>15 </a:t>
            </a:r>
            <a:r>
              <a:rPr lang="en-US" sz="3000" dirty="0">
                <a:latin typeface="Arial Narrow" pitchFamily="34" charset="0"/>
              </a:rPr>
              <a:t>days – extend resolution for good </a:t>
            </a:r>
            <a:r>
              <a:rPr lang="en-US" sz="3000" dirty="0" smtClean="0">
                <a:latin typeface="Arial Narrow" pitchFamily="34" charset="0"/>
              </a:rPr>
              <a:t>cause</a:t>
            </a:r>
          </a:p>
          <a:p>
            <a:pPr marL="457200" indent="-457200">
              <a:buClr>
                <a:srgbClr val="7030A0"/>
              </a:buClr>
              <a:buFont typeface="Arial" pitchFamily="34" charset="0"/>
              <a:buChar char="•"/>
            </a:pPr>
            <a:r>
              <a:rPr lang="en-US" sz="3000" dirty="0" smtClean="0">
                <a:latin typeface="Arial Narrow" pitchFamily="34" charset="0"/>
              </a:rPr>
              <a:t>30 </a:t>
            </a:r>
            <a:r>
              <a:rPr lang="en-US" sz="3000" dirty="0">
                <a:latin typeface="Arial Narrow" pitchFamily="34" charset="0"/>
              </a:rPr>
              <a:t>days – mutually extend </a:t>
            </a:r>
            <a:r>
              <a:rPr lang="en-US" sz="3000" dirty="0" smtClean="0">
                <a:latin typeface="Arial Narrow" pitchFamily="34" charset="0"/>
              </a:rPr>
              <a:t>resolution</a:t>
            </a:r>
          </a:p>
          <a:p>
            <a:pPr marL="457200" indent="-457200">
              <a:buClr>
                <a:srgbClr val="7030A0"/>
              </a:buClr>
              <a:buFont typeface="Arial" pitchFamily="34" charset="0"/>
              <a:buChar char="•"/>
            </a:pPr>
            <a:r>
              <a:rPr lang="en-US" sz="3000" i="1" dirty="0" smtClean="0">
                <a:latin typeface="Arial Narrow" pitchFamily="34" charset="0"/>
              </a:rPr>
              <a:t>Not to exceed 90 calendar days </a:t>
            </a:r>
          </a:p>
          <a:p>
            <a:pPr marL="457200" indent="-457200">
              <a:buClr>
                <a:srgbClr val="7030A0"/>
              </a:buClr>
              <a:buFont typeface="Arial" pitchFamily="34" charset="0"/>
              <a:buChar char="•"/>
            </a:pPr>
            <a:endParaRPr lang="en-US" sz="3000" dirty="0">
              <a:latin typeface="Arial Narrow" pitchFamily="34" charset="0"/>
            </a:endParaRPr>
          </a:p>
          <a:p>
            <a:pPr marL="457200" indent="-457200">
              <a:buClr>
                <a:srgbClr val="7030A0"/>
              </a:buClr>
              <a:buFont typeface="Arial" pitchFamily="34" charset="0"/>
              <a:buChar char="•"/>
            </a:pPr>
            <a:r>
              <a:rPr lang="en-US" sz="3000" dirty="0" smtClean="0">
                <a:latin typeface="Arial Narrow" pitchFamily="34" charset="0"/>
              </a:rPr>
              <a:t>ODOT Director makes final decision</a:t>
            </a:r>
          </a:p>
        </p:txBody>
      </p:sp>
    </p:spTree>
  </p:cSld>
  <p:clrMapOvr>
    <a:masterClrMapping/>
  </p:clrMapOvr>
  <p:transition spd="slow">
    <p:cove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76200" y="2362200"/>
            <a:ext cx="8915400" cy="4419600"/>
          </a:xfrm>
        </p:spPr>
        <p:txBody>
          <a:bodyPr/>
          <a:lstStyle/>
          <a:p>
            <a:pPr marL="109537" indent="0" algn="just">
              <a:buClr>
                <a:srgbClr val="7030A0"/>
              </a:buClr>
              <a:buNone/>
            </a:pPr>
            <a:r>
              <a:rPr lang="en-US" sz="3400" dirty="0" smtClean="0">
                <a:latin typeface="Arial Narrow" pitchFamily="34" charset="0"/>
              </a:rPr>
              <a:t>Individual </a:t>
            </a:r>
            <a:r>
              <a:rPr lang="en-US" sz="3400" i="1" u="sng" dirty="0" smtClean="0">
                <a:latin typeface="Arial Narrow" pitchFamily="34" charset="0"/>
              </a:rPr>
              <a:t>can also</a:t>
            </a:r>
            <a:r>
              <a:rPr lang="en-US" sz="3400" u="sng" dirty="0" smtClean="0">
                <a:latin typeface="Arial Narrow" pitchFamily="34" charset="0"/>
              </a:rPr>
              <a:t> </a:t>
            </a:r>
            <a:r>
              <a:rPr lang="en-US" sz="3400" dirty="0" smtClean="0">
                <a:latin typeface="Arial Narrow" pitchFamily="34" charset="0"/>
              </a:rPr>
              <a:t>file externally </a:t>
            </a:r>
            <a:r>
              <a:rPr lang="en-US" sz="3400" dirty="0" smtClean="0">
                <a:latin typeface="Arial Narrow" pitchFamily="34" charset="0"/>
              </a:rPr>
              <a:t>with</a:t>
            </a:r>
            <a:r>
              <a:rPr lang="en-US" sz="3400" dirty="0" smtClean="0">
                <a:latin typeface="Arial Narrow" pitchFamily="34" charset="0"/>
              </a:rPr>
              <a:t>:</a:t>
            </a:r>
            <a:endParaRPr lang="en-US" sz="3400" dirty="0" smtClean="0">
              <a:latin typeface="Arial Narrow" pitchFamily="34" charset="0"/>
            </a:endParaRPr>
          </a:p>
          <a:p>
            <a:pPr algn="just">
              <a:buClr>
                <a:srgbClr val="7030A0"/>
              </a:buClr>
              <a:buFont typeface="Arial" pitchFamily="34" charset="0"/>
              <a:buChar char="•"/>
            </a:pPr>
            <a:r>
              <a:rPr lang="en-US" sz="3400" dirty="0" smtClean="0">
                <a:latin typeface="Arial Narrow" pitchFamily="34" charset="0"/>
              </a:rPr>
              <a:t>Oklahoma Merit Protection Commission</a:t>
            </a:r>
          </a:p>
          <a:p>
            <a:pPr algn="just">
              <a:buClr>
                <a:srgbClr val="7030A0"/>
              </a:buClr>
              <a:buFont typeface="Arial" pitchFamily="34" charset="0"/>
              <a:buChar char="•"/>
            </a:pPr>
            <a:r>
              <a:rPr lang="en-US" sz="3400" dirty="0" smtClean="0">
                <a:latin typeface="Arial Narrow" pitchFamily="34" charset="0"/>
              </a:rPr>
              <a:t>Attorney General’s Office</a:t>
            </a:r>
          </a:p>
          <a:p>
            <a:pPr algn="just">
              <a:buClr>
                <a:srgbClr val="7030A0"/>
              </a:buClr>
              <a:buFont typeface="Arial" pitchFamily="34" charset="0"/>
              <a:buChar char="•"/>
            </a:pPr>
            <a:r>
              <a:rPr lang="en-US" sz="3400" dirty="0" smtClean="0">
                <a:latin typeface="Arial Narrow" pitchFamily="34" charset="0"/>
              </a:rPr>
              <a:t>Equal Employment Opportunity Commission                                 </a:t>
            </a:r>
            <a:br>
              <a:rPr lang="en-US" sz="3400" dirty="0" smtClean="0">
                <a:latin typeface="Arial Narrow" pitchFamily="34" charset="0"/>
              </a:rPr>
            </a:br>
            <a:r>
              <a:rPr lang="en-US" sz="3400" dirty="0" smtClean="0">
                <a:latin typeface="Arial Narrow" pitchFamily="34" charset="0"/>
              </a:rPr>
              <a:t>   (EEOC)</a:t>
            </a:r>
          </a:p>
          <a:p>
            <a:pPr algn="just">
              <a:buClr>
                <a:srgbClr val="7030A0"/>
              </a:buClr>
              <a:buFont typeface="Arial" pitchFamily="34" charset="0"/>
              <a:buChar char="•"/>
            </a:pPr>
            <a:endParaRPr lang="en-US" sz="3400" i="1" dirty="0" smtClean="0">
              <a:latin typeface="Arial Narrow" pitchFamily="34" charset="0"/>
            </a:endParaRPr>
          </a:p>
          <a:p>
            <a:pPr algn="just">
              <a:buClr>
                <a:srgbClr val="7030A0"/>
              </a:buClr>
              <a:buFont typeface="Arial" pitchFamily="34" charset="0"/>
              <a:buChar char="•"/>
            </a:pPr>
            <a:r>
              <a:rPr lang="en-US" sz="3400" i="1" dirty="0" smtClean="0">
                <a:latin typeface="Arial Narrow" pitchFamily="34" charset="0"/>
              </a:rPr>
              <a:t>Individual can also file in multiple entities (internally &amp; externally)</a:t>
            </a:r>
          </a:p>
        </p:txBody>
      </p:sp>
      <p:sp>
        <p:nvSpPr>
          <p:cNvPr id="6" name="Title 3"/>
          <p:cNvSpPr>
            <a:spLocks noGrp="1"/>
          </p:cNvSpPr>
          <p:nvPr>
            <p:ph type="title"/>
          </p:nvPr>
        </p:nvSpPr>
        <p:spPr>
          <a:xfrm>
            <a:off x="381000" y="868363"/>
            <a:ext cx="8229600" cy="1066800"/>
          </a:xfrm>
        </p:spPr>
        <p:txBody>
          <a:bodyPr>
            <a:noAutofit/>
          </a:bodyPr>
          <a:lstStyle/>
          <a:p>
            <a:pPr algn="ctr" fontAlgn="auto">
              <a:spcAft>
                <a:spcPts val="0"/>
              </a:spcAft>
              <a:defRPr/>
            </a:pPr>
            <a:r>
              <a:rPr lang="en-US" sz="4400" dirty="0" smtClean="0">
                <a:solidFill>
                  <a:schemeClr val="tx1"/>
                </a:solidFill>
                <a:latin typeface="Arial Black" pitchFamily="34" charset="0"/>
              </a:rPr>
              <a:t>FORMAL COMPLAINTS – FILING (EXTERNALLY)</a:t>
            </a:r>
            <a:endParaRPr lang="en-US" sz="4400" dirty="0">
              <a:solidFill>
                <a:schemeClr val="tx1"/>
              </a:solidFill>
              <a:latin typeface="Arial Black" pitchFamily="34" charset="0"/>
            </a:endParaRPr>
          </a:p>
        </p:txBody>
      </p:sp>
    </p:spTree>
  </p:cSld>
  <p:clrMapOvr>
    <a:masterClrMapping/>
  </p:clrMapOvr>
  <p:transition spd="slow">
    <p:cove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p:cNvSpPr>
            <a:spLocks noGrp="1"/>
          </p:cNvSpPr>
          <p:nvPr>
            <p:ph type="title"/>
          </p:nvPr>
        </p:nvSpPr>
        <p:spPr>
          <a:xfrm>
            <a:off x="152400" y="2743200"/>
            <a:ext cx="8229600" cy="1066800"/>
          </a:xfrm>
        </p:spPr>
        <p:txBody>
          <a:bodyPr>
            <a:noAutofit/>
          </a:bodyPr>
          <a:lstStyle/>
          <a:p>
            <a:pPr algn="ctr" fontAlgn="auto">
              <a:spcAft>
                <a:spcPts val="0"/>
              </a:spcAft>
              <a:defRPr/>
            </a:pPr>
            <a:r>
              <a:rPr lang="en-US" sz="5400" dirty="0" smtClean="0">
                <a:solidFill>
                  <a:schemeClr val="tx1"/>
                </a:solidFill>
                <a:latin typeface="Arial Black" pitchFamily="34" charset="0"/>
              </a:rPr>
              <a:t>EEO COUNSELOR’S ROLES &amp; RESPONSIBILITIES</a:t>
            </a:r>
            <a:endParaRPr lang="en-US" sz="5400" dirty="0">
              <a:solidFill>
                <a:schemeClr val="tx1"/>
              </a:solidFill>
              <a:latin typeface="Arial Black" pitchFamily="34" charset="0"/>
            </a:endParaRPr>
          </a:p>
        </p:txBody>
      </p:sp>
    </p:spTree>
    <p:extLst>
      <p:ext uri="{BB962C8B-B14F-4D97-AF65-F5344CB8AC3E}">
        <p14:creationId xmlns:p14="http://schemas.microsoft.com/office/powerpoint/2010/main" val="97892541"/>
      </p:ext>
    </p:extLst>
  </p:cSld>
  <p:clrMapOvr>
    <a:masterClrMapping/>
  </p:clrMapOvr>
  <p:transition spd="slow">
    <p:cove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Title 1"/>
          <p:cNvSpPr txBox="1">
            <a:spLocks/>
          </p:cNvSpPr>
          <p:nvPr/>
        </p:nvSpPr>
        <p:spPr bwMode="auto">
          <a:xfrm>
            <a:off x="388938" y="838200"/>
            <a:ext cx="8229600" cy="1066800"/>
          </a:xfrm>
          <a:prstGeom prst="rect">
            <a:avLst/>
          </a:prstGeom>
          <a:noFill/>
          <a:ln w="9525">
            <a:noFill/>
            <a:miter lim="800000"/>
            <a:headEnd/>
            <a:tailEnd/>
          </a:ln>
        </p:spPr>
        <p:txBody>
          <a:bodyPr anchor="ctr"/>
          <a:lstStyle/>
          <a:p>
            <a:pPr algn="ctr"/>
            <a:r>
              <a:rPr lang="en-US" sz="4400" dirty="0">
                <a:latin typeface="Arial Black" pitchFamily="34" charset="0"/>
              </a:rPr>
              <a:t>EEO COUNSELOR</a:t>
            </a:r>
          </a:p>
        </p:txBody>
      </p:sp>
      <p:sp>
        <p:nvSpPr>
          <p:cNvPr id="2" name="TextBox 1"/>
          <p:cNvSpPr txBox="1"/>
          <p:nvPr/>
        </p:nvSpPr>
        <p:spPr>
          <a:xfrm>
            <a:off x="152400" y="1752600"/>
            <a:ext cx="8686800" cy="7540526"/>
          </a:xfrm>
          <a:prstGeom prst="rect">
            <a:avLst/>
          </a:prstGeom>
          <a:noFill/>
        </p:spPr>
        <p:txBody>
          <a:bodyPr wrap="square">
            <a:spAutoFit/>
          </a:bodyPr>
          <a:lstStyle/>
          <a:p>
            <a:pPr marL="342900" indent="-342900" fontAlgn="auto">
              <a:spcBef>
                <a:spcPts val="0"/>
              </a:spcBef>
              <a:spcAft>
                <a:spcPts val="0"/>
              </a:spcAft>
              <a:buClr>
                <a:srgbClr val="7030A0"/>
              </a:buClr>
              <a:buFont typeface="Arial" pitchFamily="34" charset="0"/>
              <a:buChar char="•"/>
              <a:defRPr/>
            </a:pPr>
            <a:r>
              <a:rPr lang="en-US" sz="3600" dirty="0">
                <a:latin typeface="Arial Narrow" pitchFamily="34" charset="0"/>
                <a:cs typeface="+mn-cs"/>
              </a:rPr>
              <a:t>Provide i</a:t>
            </a:r>
            <a:r>
              <a:rPr lang="en-US" sz="3600" dirty="0" smtClean="0">
                <a:latin typeface="Arial Narrow" pitchFamily="34" charset="0"/>
                <a:cs typeface="+mn-cs"/>
              </a:rPr>
              <a:t>nformation to your division on:</a:t>
            </a:r>
            <a:endParaRPr lang="en-US" sz="3600" dirty="0">
              <a:latin typeface="Arial Narrow" pitchFamily="34" charset="0"/>
              <a:cs typeface="+mn-cs"/>
            </a:endParaRPr>
          </a:p>
          <a:p>
            <a:pPr marL="800100" lvl="1" indent="-342900" fontAlgn="auto">
              <a:spcBef>
                <a:spcPts val="0"/>
              </a:spcBef>
              <a:spcAft>
                <a:spcPts val="0"/>
              </a:spcAft>
              <a:buClr>
                <a:srgbClr val="7030A0"/>
              </a:buClr>
              <a:buFont typeface="Arial" pitchFamily="34" charset="0"/>
              <a:buChar char="•"/>
              <a:defRPr/>
            </a:pPr>
            <a:r>
              <a:rPr lang="en-US" sz="3600" dirty="0" smtClean="0">
                <a:latin typeface="Arial Narrow" pitchFamily="34" charset="0"/>
                <a:cs typeface="+mn-cs"/>
              </a:rPr>
              <a:t>Title VII website</a:t>
            </a:r>
          </a:p>
          <a:p>
            <a:pPr marL="1257300" lvl="2" indent="-342900" fontAlgn="auto">
              <a:spcBef>
                <a:spcPts val="0"/>
              </a:spcBef>
              <a:spcAft>
                <a:spcPts val="0"/>
              </a:spcAft>
              <a:buClr>
                <a:srgbClr val="7030A0"/>
              </a:buClr>
              <a:buFont typeface="Arial" pitchFamily="34" charset="0"/>
              <a:buChar char="•"/>
              <a:defRPr/>
            </a:pPr>
            <a:r>
              <a:rPr lang="en-US" sz="3600" dirty="0" smtClean="0">
                <a:latin typeface="Arial Narrow" pitchFamily="34" charset="0"/>
                <a:cs typeface="+mn-cs"/>
              </a:rPr>
              <a:t>Complaint form &amp; complaint process</a:t>
            </a:r>
            <a:endParaRPr lang="en-US" sz="3600" dirty="0">
              <a:latin typeface="Arial Narrow" pitchFamily="34" charset="0"/>
              <a:cs typeface="+mn-cs"/>
            </a:endParaRPr>
          </a:p>
          <a:p>
            <a:pPr marL="1257300" lvl="2" indent="-342900" fontAlgn="auto">
              <a:spcBef>
                <a:spcPts val="0"/>
              </a:spcBef>
              <a:spcAft>
                <a:spcPts val="0"/>
              </a:spcAft>
              <a:buClr>
                <a:srgbClr val="7030A0"/>
              </a:buClr>
              <a:buFont typeface="Arial" pitchFamily="34" charset="0"/>
              <a:buChar char="•"/>
              <a:defRPr/>
            </a:pPr>
            <a:r>
              <a:rPr lang="en-US" sz="3600" dirty="0" smtClean="0">
                <a:latin typeface="Arial Narrow" pitchFamily="34" charset="0"/>
                <a:cs typeface="+mn-cs"/>
              </a:rPr>
              <a:t>Complaint form (let employee fill out the form)</a:t>
            </a:r>
            <a:endParaRPr lang="en-US" sz="3600" dirty="0">
              <a:latin typeface="Arial Narrow" pitchFamily="34" charset="0"/>
              <a:cs typeface="+mn-cs"/>
            </a:endParaRPr>
          </a:p>
          <a:p>
            <a:pPr marL="457200" indent="-457200" fontAlgn="auto">
              <a:spcBef>
                <a:spcPts val="0"/>
              </a:spcBef>
              <a:spcAft>
                <a:spcPts val="0"/>
              </a:spcAft>
              <a:buClr>
                <a:srgbClr val="7030A0"/>
              </a:buClr>
              <a:buFont typeface="Arial" pitchFamily="34" charset="0"/>
              <a:buChar char="•"/>
              <a:defRPr/>
            </a:pPr>
            <a:r>
              <a:rPr lang="en-US" sz="3600" dirty="0" smtClean="0">
                <a:latin typeface="Arial Narrow" pitchFamily="34" charset="0"/>
                <a:cs typeface="+mn-cs"/>
              </a:rPr>
              <a:t>Post notice or inform division you are the EEO </a:t>
            </a:r>
            <a:r>
              <a:rPr lang="en-US" sz="3600" dirty="0" smtClean="0">
                <a:latin typeface="Arial Narrow" pitchFamily="34" charset="0"/>
                <a:cs typeface="+mn-cs"/>
              </a:rPr>
              <a:t>counselor</a:t>
            </a:r>
          </a:p>
          <a:p>
            <a:pPr marL="457200" indent="-457200" fontAlgn="auto">
              <a:spcBef>
                <a:spcPts val="0"/>
              </a:spcBef>
              <a:spcAft>
                <a:spcPts val="0"/>
              </a:spcAft>
              <a:buClr>
                <a:srgbClr val="7030A0"/>
              </a:buClr>
              <a:buFont typeface="Arial" pitchFamily="34" charset="0"/>
              <a:buChar char="•"/>
              <a:defRPr/>
            </a:pPr>
            <a:r>
              <a:rPr lang="en-US" sz="3600" dirty="0" smtClean="0">
                <a:latin typeface="Arial Narrow" pitchFamily="34" charset="0"/>
                <a:cs typeface="+mn-cs"/>
              </a:rPr>
              <a:t>Be alert on any issues can could be discriminatory</a:t>
            </a:r>
            <a:endParaRPr lang="en-US" sz="3600" dirty="0" smtClean="0">
              <a:latin typeface="Arial Narrow" pitchFamily="34" charset="0"/>
              <a:cs typeface="+mn-cs"/>
            </a:endParaRPr>
          </a:p>
          <a:p>
            <a:pPr lvl="1" fontAlgn="auto">
              <a:spcBef>
                <a:spcPts val="0"/>
              </a:spcBef>
              <a:spcAft>
                <a:spcPts val="0"/>
              </a:spcAft>
              <a:defRPr/>
            </a:pPr>
            <a:endParaRPr lang="en-US" sz="3200" b="1" i="1" dirty="0">
              <a:latin typeface="Arial Narrow" pitchFamily="34" charset="0"/>
              <a:cs typeface="+mn-cs"/>
            </a:endParaRPr>
          </a:p>
          <a:p>
            <a:pPr lvl="1" fontAlgn="auto">
              <a:spcBef>
                <a:spcPts val="0"/>
              </a:spcBef>
              <a:spcAft>
                <a:spcPts val="0"/>
              </a:spcAft>
              <a:defRPr/>
            </a:pPr>
            <a:endParaRPr lang="en-US" sz="3200" b="1" i="1" dirty="0">
              <a:latin typeface="Arial Narrow" pitchFamily="34" charset="0"/>
              <a:cs typeface="+mn-cs"/>
            </a:endParaRPr>
          </a:p>
          <a:p>
            <a:pPr lvl="1" fontAlgn="auto">
              <a:spcBef>
                <a:spcPts val="0"/>
              </a:spcBef>
              <a:spcAft>
                <a:spcPts val="0"/>
              </a:spcAft>
              <a:defRPr/>
            </a:pPr>
            <a:endParaRPr lang="en-US" sz="2400" b="1" i="1" dirty="0">
              <a:solidFill>
                <a:srgbClr val="C00000"/>
              </a:solidFill>
              <a:latin typeface="Arial Narrow" pitchFamily="34" charset="0"/>
              <a:cs typeface="+mn-cs"/>
            </a:endParaRPr>
          </a:p>
          <a:p>
            <a:pPr lvl="1" fontAlgn="auto">
              <a:spcBef>
                <a:spcPts val="0"/>
              </a:spcBef>
              <a:spcAft>
                <a:spcPts val="0"/>
              </a:spcAft>
              <a:defRPr/>
            </a:pPr>
            <a:endParaRPr lang="en-US" sz="2400" b="1" i="1" dirty="0">
              <a:solidFill>
                <a:srgbClr val="C00000"/>
              </a:solidFill>
              <a:latin typeface="Arial Narrow" pitchFamily="34" charset="0"/>
              <a:cs typeface="+mn-cs"/>
            </a:endParaRPr>
          </a:p>
          <a:p>
            <a:pPr marL="342900" indent="-342900" fontAlgn="auto">
              <a:spcBef>
                <a:spcPts val="0"/>
              </a:spcBef>
              <a:spcAft>
                <a:spcPts val="0"/>
              </a:spcAft>
              <a:buFont typeface="Arial" pitchFamily="34" charset="0"/>
              <a:buChar char="•"/>
              <a:defRPr/>
            </a:pPr>
            <a:endParaRPr lang="en-US" sz="2400" b="1" i="1" dirty="0">
              <a:solidFill>
                <a:srgbClr val="C00000"/>
              </a:solidFill>
              <a:latin typeface="Arial Narrow" pitchFamily="34" charset="0"/>
              <a:cs typeface="+mn-cs"/>
            </a:endParaRPr>
          </a:p>
          <a:p>
            <a:pPr marL="342900" indent="-342900" fontAlgn="auto">
              <a:spcBef>
                <a:spcPts val="0"/>
              </a:spcBef>
              <a:spcAft>
                <a:spcPts val="0"/>
              </a:spcAft>
              <a:buFont typeface="Arial" pitchFamily="34" charset="0"/>
              <a:buChar char="•"/>
              <a:defRPr/>
            </a:pPr>
            <a:endParaRPr lang="en-US" sz="2400" i="1" dirty="0">
              <a:solidFill>
                <a:srgbClr val="C00000"/>
              </a:solidFill>
              <a:latin typeface="Arial Narrow" pitchFamily="34" charset="0"/>
              <a:cs typeface="+mn-cs"/>
            </a:endParaRPr>
          </a:p>
        </p:txBody>
      </p:sp>
    </p:spTree>
  </p:cSld>
  <p:clrMapOvr>
    <a:masterClrMapping/>
  </p:clrMapOvr>
  <p:transition spd="slow">
    <p:cove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Title 1"/>
          <p:cNvSpPr txBox="1">
            <a:spLocks/>
          </p:cNvSpPr>
          <p:nvPr/>
        </p:nvSpPr>
        <p:spPr bwMode="auto">
          <a:xfrm>
            <a:off x="388938" y="838200"/>
            <a:ext cx="8229600" cy="1066800"/>
          </a:xfrm>
          <a:prstGeom prst="rect">
            <a:avLst/>
          </a:prstGeom>
          <a:noFill/>
          <a:ln w="9525">
            <a:noFill/>
            <a:miter lim="800000"/>
            <a:headEnd/>
            <a:tailEnd/>
          </a:ln>
        </p:spPr>
        <p:txBody>
          <a:bodyPr anchor="ctr"/>
          <a:lstStyle/>
          <a:p>
            <a:pPr algn="ctr"/>
            <a:r>
              <a:rPr lang="en-US" sz="4400" dirty="0">
                <a:latin typeface="Arial Black" pitchFamily="34" charset="0"/>
              </a:rPr>
              <a:t>EEO COUNSELOR</a:t>
            </a:r>
          </a:p>
        </p:txBody>
      </p:sp>
      <p:sp>
        <p:nvSpPr>
          <p:cNvPr id="2" name="TextBox 1"/>
          <p:cNvSpPr txBox="1"/>
          <p:nvPr/>
        </p:nvSpPr>
        <p:spPr>
          <a:xfrm>
            <a:off x="152400" y="1752600"/>
            <a:ext cx="8686800" cy="6432530"/>
          </a:xfrm>
          <a:prstGeom prst="rect">
            <a:avLst/>
          </a:prstGeom>
          <a:noFill/>
        </p:spPr>
        <p:txBody>
          <a:bodyPr wrap="square">
            <a:spAutoFit/>
          </a:bodyPr>
          <a:lstStyle/>
          <a:p>
            <a:pPr fontAlgn="auto">
              <a:spcBef>
                <a:spcPts val="0"/>
              </a:spcBef>
              <a:spcAft>
                <a:spcPts val="0"/>
              </a:spcAft>
              <a:buClr>
                <a:srgbClr val="7030A0"/>
              </a:buClr>
              <a:defRPr/>
            </a:pPr>
            <a:r>
              <a:rPr lang="en-US" sz="3600" dirty="0" smtClean="0">
                <a:latin typeface="Arial Narrow" pitchFamily="34" charset="0"/>
                <a:cs typeface="+mn-cs"/>
              </a:rPr>
              <a:t>Be helpful to others in your division</a:t>
            </a:r>
          </a:p>
          <a:p>
            <a:pPr marL="1028700" lvl="1" indent="-571500" fontAlgn="auto">
              <a:spcBef>
                <a:spcPts val="0"/>
              </a:spcBef>
              <a:spcAft>
                <a:spcPts val="0"/>
              </a:spcAft>
              <a:buClr>
                <a:srgbClr val="7030A0"/>
              </a:buClr>
              <a:buFont typeface="Arial" pitchFamily="34" charset="0"/>
              <a:buChar char="•"/>
              <a:defRPr/>
            </a:pPr>
            <a:r>
              <a:rPr lang="en-US" sz="3600" i="1" dirty="0" smtClean="0">
                <a:latin typeface="Arial Narrow" pitchFamily="34" charset="0"/>
                <a:cs typeface="+mn-cs"/>
              </a:rPr>
              <a:t>Remain confidentiality</a:t>
            </a:r>
          </a:p>
          <a:p>
            <a:pPr marL="1028700" lvl="1" indent="-571500" fontAlgn="auto">
              <a:spcBef>
                <a:spcPts val="0"/>
              </a:spcBef>
              <a:spcAft>
                <a:spcPts val="0"/>
              </a:spcAft>
              <a:buClr>
                <a:srgbClr val="7030A0"/>
              </a:buClr>
              <a:buFont typeface="Arial" pitchFamily="34" charset="0"/>
              <a:buChar char="•"/>
              <a:defRPr/>
            </a:pPr>
            <a:r>
              <a:rPr lang="en-US" sz="3600" i="1" u="sng" dirty="0" smtClean="0">
                <a:latin typeface="Arial Narrow" pitchFamily="34" charset="0"/>
                <a:cs typeface="+mn-cs"/>
              </a:rPr>
              <a:t>Do NOT </a:t>
            </a:r>
            <a:r>
              <a:rPr lang="en-US" sz="3600" i="1" dirty="0" smtClean="0">
                <a:latin typeface="Arial Narrow" pitchFamily="34" charset="0"/>
                <a:cs typeface="+mn-cs"/>
              </a:rPr>
              <a:t>tell supervisor </a:t>
            </a:r>
            <a:r>
              <a:rPr lang="en-US" sz="3600" i="1" dirty="0" smtClean="0">
                <a:latin typeface="Arial Narrow" pitchFamily="34" charset="0"/>
                <a:cs typeface="+mn-cs"/>
              </a:rPr>
              <a:t>if employee vents to you (let </a:t>
            </a:r>
            <a:r>
              <a:rPr lang="en-US" sz="3600" i="1" dirty="0" smtClean="0">
                <a:latin typeface="Arial Narrow" pitchFamily="34" charset="0"/>
                <a:cs typeface="+mn-cs"/>
              </a:rPr>
              <a:t>Civil Rights handle proper procedures)</a:t>
            </a:r>
          </a:p>
          <a:p>
            <a:pPr marL="1028700" lvl="1" indent="-571500" fontAlgn="auto">
              <a:spcBef>
                <a:spcPts val="0"/>
              </a:spcBef>
              <a:spcAft>
                <a:spcPts val="0"/>
              </a:spcAft>
              <a:buClr>
                <a:srgbClr val="7030A0"/>
              </a:buClr>
              <a:buFont typeface="Arial" pitchFamily="34" charset="0"/>
              <a:buChar char="•"/>
              <a:defRPr/>
            </a:pPr>
            <a:r>
              <a:rPr lang="en-US" sz="3600" dirty="0">
                <a:latin typeface="Arial Narrow" pitchFamily="34" charset="0"/>
              </a:rPr>
              <a:t>Inform Civil Rights Division on formal complaints or </a:t>
            </a:r>
            <a:r>
              <a:rPr lang="en-US" sz="3600" dirty="0" smtClean="0">
                <a:latin typeface="Arial Narrow" pitchFamily="34" charset="0"/>
              </a:rPr>
              <a:t>potential issues </a:t>
            </a:r>
            <a:endParaRPr lang="en-US" sz="3600" dirty="0">
              <a:latin typeface="Arial Narrow" pitchFamily="34" charset="0"/>
            </a:endParaRPr>
          </a:p>
          <a:p>
            <a:pPr marL="914400" lvl="1" indent="-457200" fontAlgn="auto">
              <a:spcBef>
                <a:spcPts val="0"/>
              </a:spcBef>
              <a:spcAft>
                <a:spcPts val="0"/>
              </a:spcAft>
              <a:buClr>
                <a:srgbClr val="7030A0"/>
              </a:buClr>
              <a:buFont typeface="Arial" pitchFamily="34" charset="0"/>
              <a:buChar char="•"/>
              <a:defRPr/>
            </a:pPr>
            <a:endParaRPr lang="en-US" sz="3200" b="1" i="1" dirty="0">
              <a:latin typeface="Arial Narrow" pitchFamily="34" charset="0"/>
              <a:cs typeface="+mn-cs"/>
            </a:endParaRPr>
          </a:p>
          <a:p>
            <a:pPr marL="914400" lvl="1" indent="-457200" fontAlgn="auto">
              <a:spcBef>
                <a:spcPts val="0"/>
              </a:spcBef>
              <a:spcAft>
                <a:spcPts val="0"/>
              </a:spcAft>
              <a:buClr>
                <a:srgbClr val="7030A0"/>
              </a:buClr>
              <a:buFont typeface="Arial" pitchFamily="34" charset="0"/>
              <a:buChar char="•"/>
              <a:defRPr/>
            </a:pPr>
            <a:endParaRPr lang="en-US" sz="3200" b="1" i="1" dirty="0">
              <a:latin typeface="Arial Narrow" pitchFamily="34" charset="0"/>
              <a:cs typeface="+mn-cs"/>
            </a:endParaRPr>
          </a:p>
          <a:p>
            <a:pPr marL="800100" lvl="1" indent="-342900" fontAlgn="auto">
              <a:spcBef>
                <a:spcPts val="0"/>
              </a:spcBef>
              <a:spcAft>
                <a:spcPts val="0"/>
              </a:spcAft>
              <a:buClr>
                <a:srgbClr val="7030A0"/>
              </a:buClr>
              <a:buFont typeface="Arial" pitchFamily="34" charset="0"/>
              <a:buChar char="•"/>
              <a:defRPr/>
            </a:pPr>
            <a:endParaRPr lang="en-US" sz="2400" b="1" i="1" dirty="0">
              <a:solidFill>
                <a:srgbClr val="C00000"/>
              </a:solidFill>
              <a:latin typeface="Arial Narrow" pitchFamily="34" charset="0"/>
              <a:cs typeface="+mn-cs"/>
            </a:endParaRPr>
          </a:p>
          <a:p>
            <a:pPr marL="800100" lvl="1" indent="-342900" fontAlgn="auto">
              <a:spcBef>
                <a:spcPts val="0"/>
              </a:spcBef>
              <a:spcAft>
                <a:spcPts val="0"/>
              </a:spcAft>
              <a:buClr>
                <a:srgbClr val="7030A0"/>
              </a:buClr>
              <a:buFont typeface="Arial" pitchFamily="34" charset="0"/>
              <a:buChar char="•"/>
              <a:defRPr/>
            </a:pPr>
            <a:endParaRPr lang="en-US" sz="2400" b="1" i="1" dirty="0">
              <a:solidFill>
                <a:srgbClr val="C00000"/>
              </a:solidFill>
              <a:latin typeface="Arial Narrow" pitchFamily="34" charset="0"/>
              <a:cs typeface="+mn-cs"/>
            </a:endParaRPr>
          </a:p>
          <a:p>
            <a:pPr marL="342900" indent="-342900" fontAlgn="auto">
              <a:spcBef>
                <a:spcPts val="0"/>
              </a:spcBef>
              <a:spcAft>
                <a:spcPts val="0"/>
              </a:spcAft>
              <a:buClr>
                <a:srgbClr val="7030A0"/>
              </a:buClr>
              <a:buFont typeface="Arial" pitchFamily="34" charset="0"/>
              <a:buChar char="•"/>
              <a:defRPr/>
            </a:pPr>
            <a:endParaRPr lang="en-US" sz="2400" b="1" i="1" dirty="0">
              <a:solidFill>
                <a:srgbClr val="C00000"/>
              </a:solidFill>
              <a:latin typeface="Arial Narrow" pitchFamily="34" charset="0"/>
              <a:cs typeface="+mn-cs"/>
            </a:endParaRPr>
          </a:p>
          <a:p>
            <a:pPr marL="342900" indent="-342900" fontAlgn="auto">
              <a:spcBef>
                <a:spcPts val="0"/>
              </a:spcBef>
              <a:spcAft>
                <a:spcPts val="0"/>
              </a:spcAft>
              <a:buClr>
                <a:srgbClr val="7030A0"/>
              </a:buClr>
              <a:buFont typeface="Arial" pitchFamily="34" charset="0"/>
              <a:buChar char="•"/>
              <a:defRPr/>
            </a:pPr>
            <a:endParaRPr lang="en-US" sz="2400" i="1" dirty="0">
              <a:solidFill>
                <a:srgbClr val="C00000"/>
              </a:solidFill>
              <a:latin typeface="Arial Narrow" pitchFamily="34" charset="0"/>
              <a:cs typeface="+mn-cs"/>
            </a:endParaRPr>
          </a:p>
        </p:txBody>
      </p:sp>
    </p:spTree>
    <p:extLst>
      <p:ext uri="{BB962C8B-B14F-4D97-AF65-F5344CB8AC3E}">
        <p14:creationId xmlns:p14="http://schemas.microsoft.com/office/powerpoint/2010/main" val="1648804518"/>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3"/>
          <p:cNvSpPr>
            <a:spLocks noGrp="1"/>
          </p:cNvSpPr>
          <p:nvPr>
            <p:ph type="title"/>
          </p:nvPr>
        </p:nvSpPr>
        <p:spPr>
          <a:xfrm>
            <a:off x="457200" y="990600"/>
            <a:ext cx="8229600" cy="1066800"/>
          </a:xfrm>
        </p:spPr>
        <p:txBody>
          <a:bodyPr/>
          <a:lstStyle/>
          <a:p>
            <a:pPr algn="ctr"/>
            <a:r>
              <a:rPr lang="en-US" sz="4400" dirty="0" smtClean="0">
                <a:solidFill>
                  <a:schemeClr val="tx1"/>
                </a:solidFill>
                <a:latin typeface="Arial Black" pitchFamily="34" charset="0"/>
              </a:rPr>
              <a:t>BASIS</a:t>
            </a:r>
          </a:p>
        </p:txBody>
      </p:sp>
      <p:sp>
        <p:nvSpPr>
          <p:cNvPr id="3" name="Content Placeholder 2"/>
          <p:cNvSpPr>
            <a:spLocks noGrp="1"/>
          </p:cNvSpPr>
          <p:nvPr>
            <p:ph sz="half" idx="1"/>
          </p:nvPr>
        </p:nvSpPr>
        <p:spPr/>
        <p:txBody>
          <a:bodyPr/>
          <a:lstStyle/>
          <a:p>
            <a:pPr>
              <a:buClr>
                <a:srgbClr val="7030A0"/>
              </a:buClr>
            </a:pPr>
            <a:r>
              <a:rPr lang="en-US" sz="3600" dirty="0" smtClean="0">
                <a:latin typeface="Arial Narrow" pitchFamily="34" charset="0"/>
              </a:rPr>
              <a:t>Race</a:t>
            </a:r>
          </a:p>
          <a:p>
            <a:pPr>
              <a:buClr>
                <a:srgbClr val="7030A0"/>
              </a:buClr>
            </a:pPr>
            <a:r>
              <a:rPr lang="en-US" sz="3600" dirty="0" smtClean="0">
                <a:latin typeface="Arial Narrow" pitchFamily="34" charset="0"/>
              </a:rPr>
              <a:t>Color</a:t>
            </a:r>
          </a:p>
          <a:p>
            <a:pPr>
              <a:buClr>
                <a:srgbClr val="7030A0"/>
              </a:buClr>
            </a:pPr>
            <a:r>
              <a:rPr lang="en-US" sz="3600" dirty="0" smtClean="0">
                <a:latin typeface="Arial Narrow" pitchFamily="34" charset="0"/>
              </a:rPr>
              <a:t>Sex</a:t>
            </a:r>
          </a:p>
          <a:p>
            <a:pPr>
              <a:buClr>
                <a:srgbClr val="7030A0"/>
              </a:buClr>
            </a:pPr>
            <a:r>
              <a:rPr lang="en-US" sz="3600" dirty="0" smtClean="0">
                <a:latin typeface="Arial Narrow" pitchFamily="34" charset="0"/>
              </a:rPr>
              <a:t>Religion</a:t>
            </a:r>
          </a:p>
          <a:p>
            <a:pPr>
              <a:buClr>
                <a:srgbClr val="7030A0"/>
              </a:buClr>
            </a:pPr>
            <a:r>
              <a:rPr lang="en-US" sz="3600" dirty="0" smtClean="0">
                <a:latin typeface="Arial Narrow" pitchFamily="34" charset="0"/>
              </a:rPr>
              <a:t>National Origin</a:t>
            </a:r>
            <a:endParaRPr lang="en-US" sz="3600" dirty="0">
              <a:latin typeface="Arial Narrow" pitchFamily="34" charset="0"/>
            </a:endParaRPr>
          </a:p>
        </p:txBody>
      </p:sp>
      <p:sp>
        <p:nvSpPr>
          <p:cNvPr id="4" name="Content Placeholder 3"/>
          <p:cNvSpPr>
            <a:spLocks noGrp="1"/>
          </p:cNvSpPr>
          <p:nvPr>
            <p:ph sz="half" idx="2"/>
          </p:nvPr>
        </p:nvSpPr>
        <p:spPr/>
        <p:txBody>
          <a:bodyPr/>
          <a:lstStyle/>
          <a:p>
            <a:pPr>
              <a:buClr>
                <a:srgbClr val="7030A0"/>
              </a:buClr>
            </a:pPr>
            <a:r>
              <a:rPr lang="en-US" sz="3600" dirty="0" smtClean="0">
                <a:latin typeface="Arial Narrow" pitchFamily="34" charset="0"/>
              </a:rPr>
              <a:t>Age</a:t>
            </a:r>
          </a:p>
          <a:p>
            <a:pPr>
              <a:buClr>
                <a:srgbClr val="7030A0"/>
              </a:buClr>
            </a:pPr>
            <a:r>
              <a:rPr lang="en-US" sz="3600" dirty="0" smtClean="0">
                <a:latin typeface="Arial Narrow" pitchFamily="34" charset="0"/>
              </a:rPr>
              <a:t>Disability</a:t>
            </a:r>
          </a:p>
          <a:p>
            <a:pPr>
              <a:buClr>
                <a:srgbClr val="7030A0"/>
              </a:buClr>
            </a:pPr>
            <a:r>
              <a:rPr lang="en-US" sz="3600" dirty="0" smtClean="0">
                <a:latin typeface="Arial Narrow" pitchFamily="34" charset="0"/>
              </a:rPr>
              <a:t>Genetic Information</a:t>
            </a:r>
          </a:p>
          <a:p>
            <a:pPr>
              <a:buClr>
                <a:srgbClr val="7030A0"/>
              </a:buClr>
            </a:pPr>
            <a:r>
              <a:rPr lang="en-US" sz="3600" dirty="0" smtClean="0">
                <a:latin typeface="Arial Narrow" pitchFamily="34" charset="0"/>
              </a:rPr>
              <a:t>Retaliation</a:t>
            </a:r>
            <a:endParaRPr lang="en-US" sz="3600" dirty="0">
              <a:latin typeface="Arial Narrow" pitchFamily="34" charset="0"/>
            </a:endParaRPr>
          </a:p>
        </p:txBody>
      </p:sp>
      <p:sp>
        <p:nvSpPr>
          <p:cNvPr id="6" name="TextBox 5"/>
          <p:cNvSpPr txBox="1"/>
          <p:nvPr/>
        </p:nvSpPr>
        <p:spPr>
          <a:xfrm>
            <a:off x="304800" y="5410200"/>
            <a:ext cx="8686800" cy="584775"/>
          </a:xfrm>
          <a:prstGeom prst="rect">
            <a:avLst/>
          </a:prstGeom>
          <a:noFill/>
        </p:spPr>
        <p:txBody>
          <a:bodyPr wrap="square" rtlCol="0">
            <a:spAutoFit/>
          </a:bodyPr>
          <a:lstStyle/>
          <a:p>
            <a:r>
              <a:rPr lang="en-US" sz="3200" i="1" dirty="0" smtClean="0"/>
              <a:t>All phases of employment are covered.</a:t>
            </a:r>
            <a:endParaRPr lang="en-US" sz="3200" i="1" dirty="0"/>
          </a:p>
        </p:txBody>
      </p:sp>
    </p:spTree>
    <p:extLst>
      <p:ext uri="{BB962C8B-B14F-4D97-AF65-F5344CB8AC3E}">
        <p14:creationId xmlns:p14="http://schemas.microsoft.com/office/powerpoint/2010/main" val="4153090806"/>
      </p:ext>
    </p:extLst>
  </p:cSld>
  <p:clrMapOvr>
    <a:masterClrMapping/>
  </p:clrMapOvr>
  <p:transition spd="slow">
    <p:cove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Content Placeholder 2"/>
          <p:cNvSpPr>
            <a:spLocks noGrp="1"/>
          </p:cNvSpPr>
          <p:nvPr>
            <p:ph idx="1"/>
          </p:nvPr>
        </p:nvSpPr>
        <p:spPr>
          <a:xfrm>
            <a:off x="2209800" y="2438400"/>
            <a:ext cx="5146675" cy="3048000"/>
          </a:xfrm>
        </p:spPr>
        <p:txBody>
          <a:bodyPr/>
          <a:lstStyle/>
          <a:p>
            <a:pPr marL="109538" indent="0" algn="ctr">
              <a:buFont typeface="Georgia" pitchFamily="18" charset="0"/>
              <a:buNone/>
            </a:pPr>
            <a:r>
              <a:rPr lang="en-US" sz="3600" b="1" dirty="0" smtClean="0">
                <a:latin typeface="Arial Narrow" pitchFamily="34" charset="0"/>
              </a:rPr>
              <a:t>Jenny Chong</a:t>
            </a:r>
            <a:br>
              <a:rPr lang="en-US" sz="3600" b="1" dirty="0" smtClean="0">
                <a:latin typeface="Arial Narrow" pitchFamily="34" charset="0"/>
              </a:rPr>
            </a:br>
            <a:r>
              <a:rPr lang="en-US" sz="3600" dirty="0" smtClean="0">
                <a:latin typeface="Arial Narrow" pitchFamily="34" charset="0"/>
              </a:rPr>
              <a:t>Title VII &amp; VI Coordinator</a:t>
            </a:r>
          </a:p>
          <a:p>
            <a:pPr marL="109538" indent="0" algn="ctr">
              <a:buFont typeface="Georgia" pitchFamily="18" charset="0"/>
              <a:buNone/>
            </a:pPr>
            <a:r>
              <a:rPr lang="en-US" sz="3600" dirty="0" smtClean="0">
                <a:latin typeface="Arial Narrow" pitchFamily="34" charset="0"/>
              </a:rPr>
              <a:t>Civil Rights Division</a:t>
            </a:r>
            <a:br>
              <a:rPr lang="en-US" sz="3600" dirty="0" smtClean="0">
                <a:latin typeface="Arial Narrow" pitchFamily="34" charset="0"/>
              </a:rPr>
            </a:br>
            <a:r>
              <a:rPr lang="en-US" sz="3600" dirty="0" smtClean="0">
                <a:latin typeface="Arial Narrow" pitchFamily="34" charset="0"/>
              </a:rPr>
              <a:t>(w) 405-521-2072</a:t>
            </a:r>
            <a:br>
              <a:rPr lang="en-US" sz="3600" dirty="0" smtClean="0">
                <a:latin typeface="Arial Narrow" pitchFamily="34" charset="0"/>
              </a:rPr>
            </a:br>
            <a:r>
              <a:rPr lang="en-US" sz="3600" dirty="0" smtClean="0">
                <a:latin typeface="Arial Narrow" pitchFamily="34" charset="0"/>
              </a:rPr>
              <a:t>(c) 405-423-4130</a:t>
            </a:r>
            <a:br>
              <a:rPr lang="en-US" sz="3600" dirty="0" smtClean="0">
                <a:latin typeface="Arial Narrow" pitchFamily="34" charset="0"/>
              </a:rPr>
            </a:br>
            <a:r>
              <a:rPr lang="en-US" sz="3600" dirty="0" smtClean="0">
                <a:solidFill>
                  <a:srgbClr val="0000FF"/>
                </a:solidFill>
                <a:latin typeface="Arial Narrow" pitchFamily="34" charset="0"/>
                <a:hlinkClick r:id="rId3"/>
              </a:rPr>
              <a:t>jchong@odot.org</a:t>
            </a:r>
            <a:endParaRPr lang="en-US" sz="3600" dirty="0" smtClean="0">
              <a:solidFill>
                <a:srgbClr val="0000FF"/>
              </a:solidFill>
              <a:latin typeface="Arial Narrow" pitchFamily="34" charset="0"/>
            </a:endParaRPr>
          </a:p>
          <a:p>
            <a:pPr marL="109538" indent="0">
              <a:buFont typeface="Georgia" pitchFamily="18" charset="0"/>
              <a:buNone/>
            </a:pPr>
            <a:endParaRPr lang="en-US" sz="3600" dirty="0" smtClean="0">
              <a:latin typeface="Arial Narrow" pitchFamily="34" charset="0"/>
            </a:endParaRPr>
          </a:p>
        </p:txBody>
      </p:sp>
      <p:sp>
        <p:nvSpPr>
          <p:cNvPr id="4" name="Title 1"/>
          <p:cNvSpPr txBox="1">
            <a:spLocks/>
          </p:cNvSpPr>
          <p:nvPr/>
        </p:nvSpPr>
        <p:spPr bwMode="auto">
          <a:xfrm>
            <a:off x="685800" y="838200"/>
            <a:ext cx="8229600" cy="1066800"/>
          </a:xfrm>
          <a:prstGeom prst="rect">
            <a:avLst/>
          </a:prstGeom>
          <a:noFill/>
          <a:ln w="9525">
            <a:noFill/>
            <a:miter lim="800000"/>
            <a:headEnd/>
            <a:tailEnd/>
          </a:ln>
        </p:spPr>
        <p:txBody>
          <a:bodyPr anchor="ctr"/>
          <a:lstStyle/>
          <a:p>
            <a:pPr algn="ctr"/>
            <a:r>
              <a:rPr lang="en-US" sz="4400" dirty="0" smtClean="0">
                <a:latin typeface="Arial Black" pitchFamily="34" charset="0"/>
              </a:rPr>
              <a:t>TITLE VII COORDINATOR CONTACT</a:t>
            </a:r>
            <a:endParaRPr lang="en-US" sz="4400" dirty="0">
              <a:latin typeface="Arial Black" pitchFamily="34" charset="0"/>
            </a:endParaRPr>
          </a:p>
        </p:txBody>
      </p:sp>
    </p:spTree>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3"/>
          <p:cNvSpPr>
            <a:spLocks noGrp="1"/>
          </p:cNvSpPr>
          <p:nvPr>
            <p:ph type="title"/>
          </p:nvPr>
        </p:nvSpPr>
        <p:spPr>
          <a:xfrm>
            <a:off x="152400" y="762000"/>
            <a:ext cx="8763000" cy="1447800"/>
          </a:xfrm>
        </p:spPr>
        <p:txBody>
          <a:bodyPr/>
          <a:lstStyle/>
          <a:p>
            <a:pPr algn="ctr"/>
            <a:r>
              <a:rPr lang="en-US" sz="4400" dirty="0" smtClean="0">
                <a:solidFill>
                  <a:schemeClr val="tx1"/>
                </a:solidFill>
                <a:latin typeface="Arial Black" pitchFamily="34" charset="0"/>
              </a:rPr>
              <a:t>DISCRIMINATION</a:t>
            </a:r>
          </a:p>
        </p:txBody>
      </p:sp>
      <p:sp>
        <p:nvSpPr>
          <p:cNvPr id="5" name="Content Placeholder 4"/>
          <p:cNvSpPr>
            <a:spLocks noGrp="1"/>
          </p:cNvSpPr>
          <p:nvPr>
            <p:ph idx="1"/>
          </p:nvPr>
        </p:nvSpPr>
        <p:spPr>
          <a:xfrm>
            <a:off x="304800" y="2057400"/>
            <a:ext cx="8229600" cy="4495800"/>
          </a:xfrm>
        </p:spPr>
        <p:txBody>
          <a:bodyPr/>
          <a:lstStyle/>
          <a:p>
            <a:pPr marL="109538" indent="0" algn="just">
              <a:buFont typeface="Georgia" pitchFamily="18" charset="0"/>
              <a:buNone/>
            </a:pPr>
            <a:r>
              <a:rPr lang="en-US" sz="3200" dirty="0" smtClean="0">
                <a:latin typeface="Arial Narrow" pitchFamily="34" charset="0"/>
              </a:rPr>
              <a:t>Basing employment decisions on illegal EEO basis instead of on merit, experience, qualifications</a:t>
            </a:r>
          </a:p>
          <a:p>
            <a:pPr marL="109538" indent="0" algn="just">
              <a:buFont typeface="Georgia" pitchFamily="18" charset="0"/>
              <a:buNone/>
            </a:pPr>
            <a:endParaRPr lang="en-US" sz="3200" dirty="0">
              <a:latin typeface="Arial Narrow" pitchFamily="34" charset="0"/>
            </a:endParaRPr>
          </a:p>
          <a:p>
            <a:pPr marL="109538" indent="0" algn="just">
              <a:buClr>
                <a:srgbClr val="7030A0"/>
              </a:buClr>
              <a:buNone/>
            </a:pPr>
            <a:r>
              <a:rPr lang="en-US" sz="3200" dirty="0" smtClean="0">
                <a:latin typeface="Arial Narrow" pitchFamily="34" charset="0"/>
              </a:rPr>
              <a:t>Applies to all aspects of employment:</a:t>
            </a:r>
          </a:p>
          <a:p>
            <a:pPr marL="566738" indent="-457200" algn="just">
              <a:buClr>
                <a:srgbClr val="7030A0"/>
              </a:buClr>
              <a:buFont typeface="Arial" pitchFamily="34" charset="0"/>
              <a:buChar char="•"/>
            </a:pPr>
            <a:r>
              <a:rPr lang="en-US" sz="3200" dirty="0" smtClean="0">
                <a:latin typeface="Arial Narrow" pitchFamily="34" charset="0"/>
              </a:rPr>
              <a:t>Hiring</a:t>
            </a:r>
          </a:p>
          <a:p>
            <a:pPr marL="566738" indent="-457200" algn="just">
              <a:buClr>
                <a:srgbClr val="7030A0"/>
              </a:buClr>
              <a:buFont typeface="Arial" pitchFamily="34" charset="0"/>
              <a:buChar char="•"/>
            </a:pPr>
            <a:r>
              <a:rPr lang="en-US" sz="3200" dirty="0" smtClean="0">
                <a:latin typeface="Arial Narrow" pitchFamily="34" charset="0"/>
              </a:rPr>
              <a:t>Terms and conditions</a:t>
            </a:r>
          </a:p>
          <a:p>
            <a:pPr marL="566738" indent="-457200" algn="just">
              <a:buClr>
                <a:srgbClr val="7030A0"/>
              </a:buClr>
              <a:buFont typeface="Arial" pitchFamily="34" charset="0"/>
              <a:buChar char="•"/>
            </a:pPr>
            <a:r>
              <a:rPr lang="en-US" sz="3200" dirty="0" smtClean="0">
                <a:latin typeface="Arial Narrow" pitchFamily="34" charset="0"/>
              </a:rPr>
              <a:t>Benefits and privileges</a:t>
            </a:r>
          </a:p>
          <a:p>
            <a:pPr marL="566738" indent="-457200" algn="just">
              <a:buClr>
                <a:srgbClr val="7030A0"/>
              </a:buClr>
              <a:buFont typeface="Arial" pitchFamily="34" charset="0"/>
              <a:buChar char="•"/>
            </a:pPr>
            <a:r>
              <a:rPr lang="en-US" sz="3200" dirty="0" smtClean="0">
                <a:latin typeface="Arial Narrow" pitchFamily="34" charset="0"/>
              </a:rPr>
              <a:t>Post employment</a:t>
            </a:r>
          </a:p>
          <a:p>
            <a:pPr marL="109538" indent="0" algn="just">
              <a:buFont typeface="Georgia" pitchFamily="18" charset="0"/>
              <a:buNone/>
            </a:pPr>
            <a:endParaRPr lang="en-US" sz="2400" dirty="0" smtClean="0">
              <a:latin typeface="Arial Narrow" pitchFamily="34" charset="0"/>
            </a:endParaRPr>
          </a:p>
        </p:txBody>
      </p:sp>
    </p:spTree>
    <p:extLst>
      <p:ext uri="{BB962C8B-B14F-4D97-AF65-F5344CB8AC3E}">
        <p14:creationId xmlns:p14="http://schemas.microsoft.com/office/powerpoint/2010/main" val="4055540424"/>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3"/>
          <p:cNvSpPr>
            <a:spLocks noGrp="1"/>
          </p:cNvSpPr>
          <p:nvPr>
            <p:ph type="title"/>
          </p:nvPr>
        </p:nvSpPr>
        <p:spPr>
          <a:xfrm>
            <a:off x="152400" y="762000"/>
            <a:ext cx="8763000" cy="1447800"/>
          </a:xfrm>
        </p:spPr>
        <p:txBody>
          <a:bodyPr/>
          <a:lstStyle/>
          <a:p>
            <a:pPr algn="ctr"/>
            <a:r>
              <a:rPr lang="en-US" sz="4400" dirty="0" smtClean="0">
                <a:solidFill>
                  <a:schemeClr val="tx1"/>
                </a:solidFill>
                <a:latin typeface="Arial Black" pitchFamily="34" charset="0"/>
              </a:rPr>
              <a:t>RACE DISCRIMINATION</a:t>
            </a:r>
          </a:p>
        </p:txBody>
      </p:sp>
      <p:sp>
        <p:nvSpPr>
          <p:cNvPr id="2" name="Content Placeholder 1"/>
          <p:cNvSpPr>
            <a:spLocks noGrp="1"/>
          </p:cNvSpPr>
          <p:nvPr>
            <p:ph idx="1"/>
          </p:nvPr>
        </p:nvSpPr>
        <p:spPr>
          <a:xfrm>
            <a:off x="457200" y="2819400"/>
            <a:ext cx="8229600" cy="2398712"/>
          </a:xfrm>
        </p:spPr>
        <p:txBody>
          <a:bodyPr/>
          <a:lstStyle/>
          <a:p>
            <a:pPr marL="109537" indent="0">
              <a:buClr>
                <a:srgbClr val="7030A0"/>
              </a:buClr>
              <a:buNone/>
            </a:pPr>
            <a:r>
              <a:rPr lang="en-US" sz="3600" dirty="0" smtClean="0">
                <a:latin typeface="Arial Narrow" pitchFamily="34" charset="0"/>
              </a:rPr>
              <a:t>Difference in treatment based upon race</a:t>
            </a:r>
          </a:p>
          <a:p>
            <a:pPr>
              <a:buClr>
                <a:srgbClr val="7030A0"/>
              </a:buClr>
            </a:pPr>
            <a:r>
              <a:rPr lang="en-US" sz="3600" dirty="0" smtClean="0">
                <a:latin typeface="Arial Narrow" pitchFamily="34" charset="0"/>
              </a:rPr>
              <a:t>Hair texture</a:t>
            </a:r>
          </a:p>
          <a:p>
            <a:pPr>
              <a:buClr>
                <a:srgbClr val="7030A0"/>
              </a:buClr>
            </a:pPr>
            <a:r>
              <a:rPr lang="en-US" sz="3600" dirty="0" smtClean="0">
                <a:latin typeface="Arial Narrow" pitchFamily="34" charset="0"/>
              </a:rPr>
              <a:t>Skin color</a:t>
            </a:r>
          </a:p>
          <a:p>
            <a:pPr>
              <a:buClr>
                <a:srgbClr val="7030A0"/>
              </a:buClr>
            </a:pPr>
            <a:r>
              <a:rPr lang="en-US" sz="3600" dirty="0" smtClean="0">
                <a:latin typeface="Arial Narrow" pitchFamily="34" charset="0"/>
              </a:rPr>
              <a:t>Facial features</a:t>
            </a:r>
          </a:p>
          <a:p>
            <a:pPr>
              <a:buClr>
                <a:srgbClr val="7030A0"/>
              </a:buClr>
            </a:pPr>
            <a:endParaRPr lang="en-US" sz="3600" dirty="0">
              <a:latin typeface="Arial Narrow" pitchFamily="34" charset="0"/>
            </a:endParaRPr>
          </a:p>
        </p:txBody>
      </p:sp>
      <p:sp>
        <p:nvSpPr>
          <p:cNvPr id="3" name="Rectangle 2"/>
          <p:cNvSpPr/>
          <p:nvPr/>
        </p:nvSpPr>
        <p:spPr>
          <a:xfrm>
            <a:off x="457200" y="5791200"/>
            <a:ext cx="8458200" cy="646331"/>
          </a:xfrm>
          <a:prstGeom prst="rect">
            <a:avLst/>
          </a:prstGeom>
        </p:spPr>
        <p:txBody>
          <a:bodyPr wrap="square">
            <a:spAutoFit/>
          </a:bodyPr>
          <a:lstStyle/>
          <a:p>
            <a:pPr marL="109537" indent="0">
              <a:buNone/>
            </a:pPr>
            <a:r>
              <a:rPr lang="en-US" sz="3600" i="1" dirty="0">
                <a:latin typeface="Arial Narrow" pitchFamily="34" charset="0"/>
              </a:rPr>
              <a:t>Victim and person can be the same race or color.</a:t>
            </a:r>
          </a:p>
        </p:txBody>
      </p:sp>
    </p:spTree>
    <p:extLst>
      <p:ext uri="{BB962C8B-B14F-4D97-AF65-F5344CB8AC3E}">
        <p14:creationId xmlns:p14="http://schemas.microsoft.com/office/powerpoint/2010/main" val="2088032421"/>
      </p:ext>
    </p:extLst>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3"/>
          <p:cNvSpPr>
            <a:spLocks noGrp="1"/>
          </p:cNvSpPr>
          <p:nvPr>
            <p:ph type="title"/>
          </p:nvPr>
        </p:nvSpPr>
        <p:spPr>
          <a:xfrm>
            <a:off x="152400" y="762000"/>
            <a:ext cx="8763000" cy="1447800"/>
          </a:xfrm>
        </p:spPr>
        <p:txBody>
          <a:bodyPr/>
          <a:lstStyle/>
          <a:p>
            <a:pPr algn="ctr"/>
            <a:r>
              <a:rPr lang="en-US" sz="4400" dirty="0" smtClean="0">
                <a:solidFill>
                  <a:schemeClr val="tx1"/>
                </a:solidFill>
                <a:latin typeface="Arial Black" pitchFamily="34" charset="0"/>
              </a:rPr>
              <a:t>COLOR DISCRIMINATION</a:t>
            </a:r>
          </a:p>
        </p:txBody>
      </p:sp>
      <p:sp>
        <p:nvSpPr>
          <p:cNvPr id="2" name="Content Placeholder 1"/>
          <p:cNvSpPr>
            <a:spLocks noGrp="1"/>
          </p:cNvSpPr>
          <p:nvPr>
            <p:ph idx="1"/>
          </p:nvPr>
        </p:nvSpPr>
        <p:spPr>
          <a:xfrm>
            <a:off x="457200" y="2590800"/>
            <a:ext cx="8229600" cy="3276600"/>
          </a:xfrm>
        </p:spPr>
        <p:txBody>
          <a:bodyPr/>
          <a:lstStyle/>
          <a:p>
            <a:pPr marL="109537" indent="0">
              <a:buClr>
                <a:srgbClr val="7030A0"/>
              </a:buClr>
              <a:buNone/>
            </a:pPr>
            <a:r>
              <a:rPr lang="en-US" sz="3600" dirty="0" smtClean="0">
                <a:latin typeface="Arial Narrow" pitchFamily="34" charset="0"/>
              </a:rPr>
              <a:t>Difference in treatment based upon color</a:t>
            </a:r>
          </a:p>
          <a:p>
            <a:pPr>
              <a:buClr>
                <a:srgbClr val="7030A0"/>
              </a:buClr>
              <a:buFont typeface="Arial" pitchFamily="34" charset="0"/>
              <a:buChar char="•"/>
            </a:pPr>
            <a:r>
              <a:rPr lang="en-US" sz="3600" dirty="0" smtClean="0">
                <a:latin typeface="Arial Narrow" pitchFamily="34" charset="0"/>
              </a:rPr>
              <a:t>Pigmentation</a:t>
            </a:r>
          </a:p>
          <a:p>
            <a:pPr>
              <a:buClr>
                <a:srgbClr val="7030A0"/>
              </a:buClr>
              <a:buFont typeface="Arial" pitchFamily="34" charset="0"/>
              <a:buChar char="•"/>
            </a:pPr>
            <a:r>
              <a:rPr lang="en-US" sz="3600" dirty="0" smtClean="0">
                <a:latin typeface="Arial Narrow" pitchFamily="34" charset="0"/>
              </a:rPr>
              <a:t>Complexion</a:t>
            </a:r>
          </a:p>
          <a:p>
            <a:pPr>
              <a:buClr>
                <a:srgbClr val="7030A0"/>
              </a:buClr>
              <a:buFont typeface="Arial" pitchFamily="34" charset="0"/>
              <a:buChar char="•"/>
            </a:pPr>
            <a:r>
              <a:rPr lang="en-US" sz="3600" dirty="0" smtClean="0">
                <a:latin typeface="Arial Narrow" pitchFamily="34" charset="0"/>
              </a:rPr>
              <a:t>Skin shade or tone</a:t>
            </a:r>
            <a:endParaRPr lang="en-US" sz="3600" dirty="0">
              <a:latin typeface="Arial Narrow" pitchFamily="34" charset="0"/>
            </a:endParaRPr>
          </a:p>
        </p:txBody>
      </p:sp>
    </p:spTree>
    <p:extLst>
      <p:ext uri="{BB962C8B-B14F-4D97-AF65-F5344CB8AC3E}">
        <p14:creationId xmlns:p14="http://schemas.microsoft.com/office/powerpoint/2010/main" val="4153090806"/>
      </p:ext>
    </p:extLst>
  </p:cSld>
  <p:clrMapOvr>
    <a:masterClrMapping/>
  </p:clrMapOvr>
  <p:transition spd="slow">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3"/>
          <p:cNvSpPr>
            <a:spLocks noGrp="1"/>
          </p:cNvSpPr>
          <p:nvPr>
            <p:ph type="title"/>
          </p:nvPr>
        </p:nvSpPr>
        <p:spPr>
          <a:xfrm>
            <a:off x="152400" y="762000"/>
            <a:ext cx="8763000" cy="1447800"/>
          </a:xfrm>
        </p:spPr>
        <p:txBody>
          <a:bodyPr/>
          <a:lstStyle/>
          <a:p>
            <a:pPr algn="ctr"/>
            <a:r>
              <a:rPr lang="en-US" sz="4400" dirty="0" smtClean="0">
                <a:solidFill>
                  <a:schemeClr val="tx1"/>
                </a:solidFill>
                <a:latin typeface="Arial Black" pitchFamily="34" charset="0"/>
              </a:rPr>
              <a:t>SEX DISCRIMINATION</a:t>
            </a:r>
          </a:p>
        </p:txBody>
      </p:sp>
      <p:sp>
        <p:nvSpPr>
          <p:cNvPr id="2" name="Content Placeholder 1"/>
          <p:cNvSpPr>
            <a:spLocks noGrp="1"/>
          </p:cNvSpPr>
          <p:nvPr>
            <p:ph idx="1"/>
          </p:nvPr>
        </p:nvSpPr>
        <p:spPr/>
        <p:txBody>
          <a:bodyPr/>
          <a:lstStyle/>
          <a:p>
            <a:pPr>
              <a:buClr>
                <a:srgbClr val="7030A0"/>
              </a:buClr>
            </a:pPr>
            <a:r>
              <a:rPr lang="en-US" sz="3600" dirty="0" smtClean="0">
                <a:latin typeface="Arial Narrow" pitchFamily="34" charset="0"/>
              </a:rPr>
              <a:t>Glass ceiling issues</a:t>
            </a:r>
          </a:p>
          <a:p>
            <a:pPr>
              <a:buClr>
                <a:srgbClr val="7030A0"/>
              </a:buClr>
            </a:pPr>
            <a:r>
              <a:rPr lang="en-US" sz="3600" dirty="0" smtClean="0">
                <a:latin typeface="Arial Narrow" pitchFamily="34" charset="0"/>
              </a:rPr>
              <a:t>Pregnancy</a:t>
            </a:r>
          </a:p>
          <a:p>
            <a:pPr>
              <a:buClr>
                <a:srgbClr val="7030A0"/>
              </a:buClr>
            </a:pPr>
            <a:r>
              <a:rPr lang="en-US" sz="3600" dirty="0" smtClean="0">
                <a:latin typeface="Arial Narrow" pitchFamily="34" charset="0"/>
              </a:rPr>
              <a:t>Job segregation</a:t>
            </a:r>
          </a:p>
          <a:p>
            <a:pPr>
              <a:buClr>
                <a:srgbClr val="7030A0"/>
              </a:buClr>
            </a:pPr>
            <a:r>
              <a:rPr lang="en-US" sz="3600" dirty="0" smtClean="0">
                <a:latin typeface="Arial Narrow" pitchFamily="34" charset="0"/>
              </a:rPr>
              <a:t>Sexual favoritism</a:t>
            </a:r>
          </a:p>
          <a:p>
            <a:pPr>
              <a:buClr>
                <a:srgbClr val="7030A0"/>
              </a:buClr>
            </a:pPr>
            <a:r>
              <a:rPr lang="en-US" sz="3600" dirty="0" smtClean="0">
                <a:latin typeface="Arial Narrow" pitchFamily="34" charset="0"/>
              </a:rPr>
              <a:t>Harassment</a:t>
            </a:r>
          </a:p>
          <a:p>
            <a:pPr>
              <a:buClr>
                <a:srgbClr val="7030A0"/>
              </a:buClr>
            </a:pPr>
            <a:r>
              <a:rPr lang="en-US" sz="3600" dirty="0" smtClean="0">
                <a:latin typeface="Arial Narrow" pitchFamily="34" charset="0"/>
              </a:rPr>
              <a:t>Sexual harassment</a:t>
            </a:r>
            <a:endParaRPr lang="en-US" sz="3600" dirty="0">
              <a:latin typeface="Arial Narrow" pitchFamily="34" charset="0"/>
            </a:endParaRPr>
          </a:p>
        </p:txBody>
      </p:sp>
    </p:spTree>
    <p:extLst>
      <p:ext uri="{BB962C8B-B14F-4D97-AF65-F5344CB8AC3E}">
        <p14:creationId xmlns:p14="http://schemas.microsoft.com/office/powerpoint/2010/main" val="4153090806"/>
      </p:ext>
    </p:extLst>
  </p:cSld>
  <p:clrMapOvr>
    <a:masterClrMapping/>
  </p:clrMapOvr>
  <p:transition spd="slow">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3"/>
          <p:cNvSpPr>
            <a:spLocks noGrp="1"/>
          </p:cNvSpPr>
          <p:nvPr>
            <p:ph type="title"/>
          </p:nvPr>
        </p:nvSpPr>
        <p:spPr>
          <a:xfrm>
            <a:off x="152400" y="762000"/>
            <a:ext cx="8763000" cy="1447800"/>
          </a:xfrm>
        </p:spPr>
        <p:txBody>
          <a:bodyPr/>
          <a:lstStyle/>
          <a:p>
            <a:pPr algn="ctr"/>
            <a:r>
              <a:rPr lang="en-US" sz="4400" dirty="0" smtClean="0">
                <a:solidFill>
                  <a:schemeClr val="tx1"/>
                </a:solidFill>
                <a:latin typeface="Arial Black" pitchFamily="34" charset="0"/>
              </a:rPr>
              <a:t>RELIGIOUS DISCRIMINATION</a:t>
            </a:r>
          </a:p>
        </p:txBody>
      </p:sp>
      <p:sp>
        <p:nvSpPr>
          <p:cNvPr id="2" name="Content Placeholder 1"/>
          <p:cNvSpPr>
            <a:spLocks noGrp="1"/>
          </p:cNvSpPr>
          <p:nvPr>
            <p:ph idx="1"/>
          </p:nvPr>
        </p:nvSpPr>
        <p:spPr>
          <a:xfrm>
            <a:off x="457200" y="2438400"/>
            <a:ext cx="8229600" cy="4324350"/>
          </a:xfrm>
        </p:spPr>
        <p:txBody>
          <a:bodyPr/>
          <a:lstStyle/>
          <a:p>
            <a:pPr>
              <a:buClr>
                <a:srgbClr val="7030A0"/>
              </a:buClr>
            </a:pPr>
            <a:r>
              <a:rPr lang="en-US" sz="3600" dirty="0" smtClean="0">
                <a:latin typeface="Arial Narrow" pitchFamily="34" charset="0"/>
              </a:rPr>
              <a:t>Religious beliefs</a:t>
            </a:r>
          </a:p>
          <a:p>
            <a:pPr>
              <a:buClr>
                <a:srgbClr val="7030A0"/>
              </a:buClr>
            </a:pPr>
            <a:r>
              <a:rPr lang="en-US" sz="3600" dirty="0" smtClean="0">
                <a:latin typeface="Arial Narrow" pitchFamily="34" charset="0"/>
              </a:rPr>
              <a:t>Dress codes</a:t>
            </a:r>
          </a:p>
          <a:p>
            <a:pPr>
              <a:buClr>
                <a:srgbClr val="7030A0"/>
              </a:buClr>
            </a:pPr>
            <a:r>
              <a:rPr lang="en-US" sz="3600" dirty="0" smtClean="0">
                <a:latin typeface="Arial Narrow" pitchFamily="34" charset="0"/>
              </a:rPr>
              <a:t>Religious expression</a:t>
            </a:r>
          </a:p>
          <a:p>
            <a:pPr>
              <a:buClr>
                <a:srgbClr val="7030A0"/>
              </a:buClr>
            </a:pPr>
            <a:endParaRPr lang="en-US" dirty="0"/>
          </a:p>
        </p:txBody>
      </p:sp>
    </p:spTree>
    <p:extLst>
      <p:ext uri="{BB962C8B-B14F-4D97-AF65-F5344CB8AC3E}">
        <p14:creationId xmlns:p14="http://schemas.microsoft.com/office/powerpoint/2010/main" val="4153090806"/>
      </p:ext>
    </p:extLst>
  </p:cSld>
  <p:clrMapOvr>
    <a:masterClrMapping/>
  </p:clrMapOvr>
  <p:transition spd="slow">
    <p:cove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4161</TotalTime>
  <Words>1036</Words>
  <Application>Microsoft Office PowerPoint</Application>
  <PresentationFormat>On-screen Show (4:3)</PresentationFormat>
  <Paragraphs>250</Paragraphs>
  <Slides>40</Slides>
  <Notes>39</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Urban</vt:lpstr>
      <vt:lpstr>EEO COUNSELOR TRAINING – TITLE VII</vt:lpstr>
      <vt:lpstr>CLARIFICATION</vt:lpstr>
      <vt:lpstr>TITLE VII  CIVIL RIGHTS ACT OF 1964</vt:lpstr>
      <vt:lpstr>BASIS</vt:lpstr>
      <vt:lpstr>DISCRIMINATION</vt:lpstr>
      <vt:lpstr>RACE DISCRIMINATION</vt:lpstr>
      <vt:lpstr>COLOR DISCRIMINATION</vt:lpstr>
      <vt:lpstr>SEX DISCRIMINATION</vt:lpstr>
      <vt:lpstr>RELIGIOUS DISCRIMINATION</vt:lpstr>
      <vt:lpstr>RELIGIOUS ACCOMMODATION</vt:lpstr>
      <vt:lpstr>NATIONAL ORIGIN DISCRIMINATION</vt:lpstr>
      <vt:lpstr>AGE DISCRIMINATION</vt:lpstr>
      <vt:lpstr>DISABILITY DISCRIMINATION</vt:lpstr>
      <vt:lpstr>DISABILITY</vt:lpstr>
      <vt:lpstr>GENETIC INFORMATION NONDISCRIMINATION ACT of 2008</vt:lpstr>
      <vt:lpstr>GINA EXCEPTIONS</vt:lpstr>
      <vt:lpstr>RETALIATION</vt:lpstr>
      <vt:lpstr>RETALIATION</vt:lpstr>
      <vt:lpstr>SEXUAL HARASSMENT</vt:lpstr>
      <vt:lpstr>SEXUAL HARASSMENT</vt:lpstr>
      <vt:lpstr>PowerPoint Presentation</vt:lpstr>
      <vt:lpstr>EEO COUNSELORS</vt:lpstr>
      <vt:lpstr>TITLE VII WEBSITE</vt:lpstr>
      <vt:lpstr>Title VII Website</vt:lpstr>
      <vt:lpstr>Title VII Website</vt:lpstr>
      <vt:lpstr>COMPLAINT PROCESS</vt:lpstr>
      <vt:lpstr>FORMAL COMPLAINTS – FILING (INTERNALLY)</vt:lpstr>
      <vt:lpstr>MEDIATION</vt:lpstr>
      <vt:lpstr>BENEFITS OF MEDIATION</vt:lpstr>
      <vt:lpstr>MEDIATION AGREEMENTS</vt:lpstr>
      <vt:lpstr>MEDIATION</vt:lpstr>
      <vt:lpstr>FILING WITH  CIVIL RIGHTS DIVISION</vt:lpstr>
      <vt:lpstr>PowerPoint Presentation</vt:lpstr>
      <vt:lpstr>FILING WITH  HUMAN RESOURCES</vt:lpstr>
      <vt:lpstr>PowerPoint Presentation</vt:lpstr>
      <vt:lpstr>FORMAL COMPLAINTS – FILING (EXTERNALLY)</vt:lpstr>
      <vt:lpstr>EEO COUNSELOR’S ROLES &amp; RESPONSIBILITIES</vt:lpstr>
      <vt:lpstr>PowerPoint Presentation</vt:lpstr>
      <vt:lpstr>PowerPoint Presentation</vt:lpstr>
      <vt:lpstr>PowerPoint Presentation</vt:lpstr>
    </vt:vector>
  </TitlesOfParts>
  <Company>Oklahoma Department of Transportation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VII EEO Counselors</dc:title>
  <dc:creator>Jenny</dc:creator>
  <cp:lastModifiedBy>Administrator</cp:lastModifiedBy>
  <cp:revision>284</cp:revision>
  <cp:lastPrinted>2013-06-03T13:52:29Z</cp:lastPrinted>
  <dcterms:created xsi:type="dcterms:W3CDTF">2013-03-13T14:05:13Z</dcterms:created>
  <dcterms:modified xsi:type="dcterms:W3CDTF">2013-06-03T16:17:58Z</dcterms:modified>
</cp:coreProperties>
</file>